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64" r:id="rId4"/>
    <p:sldId id="257" r:id="rId5"/>
    <p:sldId id="265" r:id="rId6"/>
    <p:sldId id="266" r:id="rId7"/>
    <p:sldId id="258" r:id="rId8"/>
    <p:sldId id="267" r:id="rId9"/>
    <p:sldId id="268" r:id="rId10"/>
    <p:sldId id="269" r:id="rId11"/>
    <p:sldId id="259" r:id="rId12"/>
    <p:sldId id="274" r:id="rId13"/>
    <p:sldId id="270" r:id="rId14"/>
    <p:sldId id="260" r:id="rId15"/>
    <p:sldId id="276" r:id="rId16"/>
    <p:sldId id="277" r:id="rId17"/>
    <p:sldId id="271" r:id="rId18"/>
    <p:sldId id="262" r:id="rId19"/>
    <p:sldId id="278" r:id="rId20"/>
    <p:sldId id="272" r:id="rId21"/>
    <p:sldId id="263" r:id="rId22"/>
    <p:sldId id="280" r:id="rId23"/>
    <p:sldId id="281" r:id="rId24"/>
    <p:sldId id="273" r:id="rId25"/>
    <p:sldId id="261" r:id="rId26"/>
    <p:sldId id="282"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9" d="100"/>
          <a:sy n="99" d="100"/>
        </p:scale>
        <p:origin x="-1376"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8/9/14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8/9/14</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38100" cmpd="sng">
            <a:solidFill>
              <a:schemeClr val="tx2"/>
            </a:solidFill>
          </a:ln>
        </p:spPr>
        <p:txBody>
          <a:bodyPr>
            <a:normAutofit/>
          </a:bodyPr>
          <a:lstStyle/>
          <a:p>
            <a:r>
              <a:rPr lang="en-US" sz="6000" dirty="0" smtClean="0"/>
              <a:t>Thinking Strategies</a:t>
            </a:r>
            <a:endParaRPr lang="en-US" sz="6000" dirty="0"/>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4249" y="2225747"/>
            <a:ext cx="7077990" cy="3910772"/>
          </a:xfrm>
          <a:prstGeom prst="rect">
            <a:avLst/>
          </a:prstGeom>
          <a:ln w="57150" cmpd="sng">
            <a:solidFill>
              <a:schemeClr val="tx1"/>
            </a:solidFill>
          </a:ln>
        </p:spPr>
      </p:pic>
    </p:spTree>
    <p:extLst>
      <p:ext uri="{BB962C8B-B14F-4D97-AF65-F5344CB8AC3E}">
        <p14:creationId xmlns:p14="http://schemas.microsoft.com/office/powerpoint/2010/main" val="13637311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 – What does it mean?</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following quote relates to </a:t>
            </a:r>
            <a:r>
              <a:rPr lang="en-US" i="1" dirty="0"/>
              <a:t>schema</a:t>
            </a:r>
            <a:r>
              <a:rPr lang="en-US" dirty="0"/>
              <a:t> </a:t>
            </a:r>
            <a:r>
              <a:rPr lang="en-US" dirty="0" smtClean="0"/>
              <a:t>…</a:t>
            </a:r>
            <a:endParaRPr lang="en-US" dirty="0"/>
          </a:p>
          <a:p>
            <a:pPr marL="82296" indent="0">
              <a:buNone/>
            </a:pPr>
            <a:r>
              <a:rPr lang="en-US" dirty="0"/>
              <a:t>“</a:t>
            </a:r>
            <a:r>
              <a:rPr lang="en-US" dirty="0" smtClean="0"/>
              <a:t>Whatever </a:t>
            </a:r>
            <a:r>
              <a:rPr lang="en-US" dirty="0"/>
              <a:t>happens is the result of the whole tapestry of one’s life and all the weavings of individual threads from one to another that creates something.</a:t>
            </a:r>
            <a:r>
              <a:rPr lang="en-US" dirty="0" smtClean="0"/>
              <a:t>”</a:t>
            </a:r>
          </a:p>
          <a:p>
            <a:pPr marL="82296" indent="0">
              <a:buNone/>
            </a:pPr>
            <a:r>
              <a:rPr lang="en-US" dirty="0" smtClean="0"/>
              <a:t> </a:t>
            </a:r>
            <a:r>
              <a:rPr lang="en-US" dirty="0"/>
              <a:t>– Sandra Day O’Connor, Supreme Court </a:t>
            </a:r>
            <a:r>
              <a:rPr lang="en-US" dirty="0" smtClean="0"/>
              <a:t>Justice</a:t>
            </a:r>
            <a:endParaRPr lang="en-US" dirty="0"/>
          </a:p>
          <a:p>
            <a:r>
              <a:rPr lang="en-US" dirty="0"/>
              <a:t>Based on this quote, what do you think schema means?  Share your ideas with your group.  </a:t>
            </a:r>
            <a:endParaRPr lang="en-US" dirty="0" smtClean="0"/>
          </a:p>
          <a:p>
            <a:r>
              <a:rPr lang="en-US" dirty="0" smtClean="0"/>
              <a:t>Now, let’s see </a:t>
            </a:r>
            <a:r>
              <a:rPr lang="en-US" dirty="0"/>
              <a:t>how close you got …  </a:t>
            </a:r>
          </a:p>
          <a:p>
            <a:endParaRPr lang="en-US" dirty="0"/>
          </a:p>
        </p:txBody>
      </p:sp>
    </p:spTree>
    <p:extLst>
      <p:ext uri="{BB962C8B-B14F-4D97-AF65-F5344CB8AC3E}">
        <p14:creationId xmlns:p14="http://schemas.microsoft.com/office/powerpoint/2010/main" val="7678738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cmpd="sng">
            <a:solidFill>
              <a:schemeClr val="tx2"/>
            </a:solidFill>
          </a:ln>
        </p:spPr>
        <p:txBody>
          <a:bodyPr>
            <a:normAutofit fontScale="90000"/>
          </a:bodyPr>
          <a:lstStyle/>
          <a:p>
            <a:r>
              <a:rPr lang="en-US" dirty="0" smtClean="0"/>
              <a:t>Schema:  My background knowledge or experiences.  </a:t>
            </a:r>
            <a:endParaRPr lang="en-US" dirty="0"/>
          </a:p>
        </p:txBody>
      </p:sp>
      <p:sp>
        <p:nvSpPr>
          <p:cNvPr id="3" name="Content Placeholder 2"/>
          <p:cNvSpPr>
            <a:spLocks noGrp="1"/>
          </p:cNvSpPr>
          <p:nvPr>
            <p:ph idx="1"/>
          </p:nvPr>
        </p:nvSpPr>
        <p:spPr>
          <a:xfrm>
            <a:off x="4082600" y="3484923"/>
            <a:ext cx="4851088" cy="2953392"/>
          </a:xfrm>
          <a:ln w="57150" cmpd="sng">
            <a:solidFill>
              <a:schemeClr val="tx1"/>
            </a:solidFill>
          </a:ln>
        </p:spPr>
        <p:txBody>
          <a:bodyPr/>
          <a:lstStyle/>
          <a:p>
            <a:r>
              <a:rPr lang="en-US" dirty="0" smtClean="0"/>
              <a:t>That reminds me of …</a:t>
            </a:r>
          </a:p>
          <a:p>
            <a:r>
              <a:rPr lang="en-US" dirty="0" smtClean="0"/>
              <a:t>I’m remembering …</a:t>
            </a:r>
          </a:p>
          <a:p>
            <a:r>
              <a:rPr lang="en-US" dirty="0" smtClean="0"/>
              <a:t>I have a connection to …</a:t>
            </a:r>
          </a:p>
          <a:p>
            <a:r>
              <a:rPr lang="en-US" dirty="0" smtClean="0"/>
              <a:t>I have background for …</a:t>
            </a:r>
          </a:p>
          <a:p>
            <a:r>
              <a:rPr lang="en-US" dirty="0" smtClean="0"/>
              <a:t>I can relate to …</a:t>
            </a:r>
            <a:endParaRPr lang="en-US" dirty="0"/>
          </a:p>
        </p:txBody>
      </p:sp>
      <p:sp>
        <p:nvSpPr>
          <p:cNvPr id="6" name="Rectangle 5"/>
          <p:cNvSpPr/>
          <p:nvPr/>
        </p:nvSpPr>
        <p:spPr>
          <a:xfrm>
            <a:off x="1533954" y="1621448"/>
            <a:ext cx="7399734" cy="923330"/>
          </a:xfrm>
          <a:prstGeom prst="rect">
            <a:avLst/>
          </a:prstGeom>
          <a:ln w="38100" cmpd="sng">
            <a:solidFill>
              <a:schemeClr val="tx1"/>
            </a:solidFill>
            <a:prstDash val="dot"/>
          </a:ln>
        </p:spPr>
        <p:txBody>
          <a:bodyPr wrap="square">
            <a:spAutoFit/>
          </a:bodyPr>
          <a:lstStyle/>
          <a:p>
            <a:r>
              <a:rPr lang="en-US" dirty="0" smtClean="0"/>
              <a:t>“When </a:t>
            </a:r>
            <a:r>
              <a:rPr lang="en-US" dirty="0"/>
              <a:t>one tugs at a single thing in nature, he finds it attached to the rest of the world. </a:t>
            </a:r>
            <a:r>
              <a:rPr lang="en-US" dirty="0" smtClean="0"/>
              <a:t>“    </a:t>
            </a:r>
          </a:p>
          <a:p>
            <a:r>
              <a:rPr lang="en-US" dirty="0" smtClean="0"/>
              <a:t> 					- John </a:t>
            </a:r>
            <a:r>
              <a:rPr lang="en-US" dirty="0"/>
              <a:t>Muir, conservationist</a:t>
            </a:r>
          </a:p>
        </p:txBody>
      </p:sp>
      <p:pic>
        <p:nvPicPr>
          <p:cNvPr id="8" name="Picture 7"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510" y="2904169"/>
            <a:ext cx="3722815" cy="2968278"/>
          </a:xfrm>
          <a:prstGeom prst="rect">
            <a:avLst/>
          </a:prstGeom>
          <a:ln w="57150" cmpd="sng">
            <a:solidFill>
              <a:schemeClr val="tx1"/>
            </a:solidFill>
          </a:ln>
        </p:spPr>
      </p:pic>
      <p:sp>
        <p:nvSpPr>
          <p:cNvPr id="4" name="TextBox 3"/>
          <p:cNvSpPr txBox="1"/>
          <p:nvPr/>
        </p:nvSpPr>
        <p:spPr>
          <a:xfrm>
            <a:off x="4377758" y="2813314"/>
            <a:ext cx="1915333" cy="523220"/>
          </a:xfrm>
          <a:prstGeom prst="rect">
            <a:avLst/>
          </a:prstGeom>
          <a:noFill/>
        </p:spPr>
        <p:txBody>
          <a:bodyPr wrap="none" rtlCol="0">
            <a:spAutoFit/>
          </a:bodyPr>
          <a:lstStyle/>
          <a:p>
            <a:r>
              <a:rPr lang="en-US" sz="2800" u="sng" dirty="0" smtClean="0"/>
              <a:t>Sounds Like</a:t>
            </a:r>
            <a:endParaRPr lang="en-US" sz="2800" u="sng" dirty="0"/>
          </a:p>
        </p:txBody>
      </p:sp>
    </p:spTree>
    <p:extLst>
      <p:ext uri="{BB962C8B-B14F-4D97-AF65-F5344CB8AC3E}">
        <p14:creationId xmlns:p14="http://schemas.microsoft.com/office/powerpoint/2010/main" val="24761514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 back to the article.</a:t>
            </a:r>
            <a:endParaRPr lang="en-US" dirty="0"/>
          </a:p>
        </p:txBody>
      </p:sp>
      <p:sp>
        <p:nvSpPr>
          <p:cNvPr id="3" name="Content Placeholder 2"/>
          <p:cNvSpPr>
            <a:spLocks noGrp="1"/>
          </p:cNvSpPr>
          <p:nvPr>
            <p:ph idx="1"/>
          </p:nvPr>
        </p:nvSpPr>
        <p:spPr/>
        <p:txBody>
          <a:bodyPr/>
          <a:lstStyle/>
          <a:p>
            <a:r>
              <a:rPr lang="en-US" dirty="0"/>
              <a:t>S</a:t>
            </a:r>
            <a:r>
              <a:rPr lang="en-US" dirty="0" smtClean="0"/>
              <a:t>chema can help you find connections (text-to-self, text-to-text and text-to-world) to the article. </a:t>
            </a:r>
          </a:p>
          <a:p>
            <a:r>
              <a:rPr lang="en-US" dirty="0" smtClean="0"/>
              <a:t>Create a chart in your notebook and use it to record your thinking about schema.</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19501495"/>
              </p:ext>
            </p:extLst>
          </p:nvPr>
        </p:nvGraphicFramePr>
        <p:xfrm>
          <a:off x="2409577" y="4234777"/>
          <a:ext cx="5040316" cy="1854200"/>
        </p:xfrm>
        <a:graphic>
          <a:graphicData uri="http://schemas.openxmlformats.org/drawingml/2006/table">
            <a:tbl>
              <a:tblPr firstRow="1" bandRow="1">
                <a:tableStyleId>{5C22544A-7EE6-4342-B048-85BDC9FD1C3A}</a:tableStyleId>
              </a:tblPr>
              <a:tblGrid>
                <a:gridCol w="2032000"/>
                <a:gridCol w="3008316"/>
              </a:tblGrid>
              <a:tr h="370840">
                <a:tc>
                  <a:txBody>
                    <a:bodyPr/>
                    <a:lstStyle/>
                    <a:p>
                      <a:pPr algn="ctr"/>
                      <a:r>
                        <a:rPr lang="en-US" dirty="0" smtClean="0"/>
                        <a:t>When I Read …</a:t>
                      </a:r>
                      <a:endParaRPr lang="en-US" dirty="0"/>
                    </a:p>
                  </a:txBody>
                  <a:tcPr/>
                </a:tc>
                <a:tc>
                  <a:txBody>
                    <a:bodyPr/>
                    <a:lstStyle/>
                    <a:p>
                      <a:pPr algn="ctr"/>
                      <a:r>
                        <a:rPr lang="en-US" dirty="0" smtClean="0"/>
                        <a:t>It Reminded Me of …</a:t>
                      </a: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1134045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Importance – What does it mean? </a:t>
            </a:r>
            <a:endParaRPr lang="en-US" dirty="0"/>
          </a:p>
        </p:txBody>
      </p:sp>
      <p:sp>
        <p:nvSpPr>
          <p:cNvPr id="3" name="Content Placeholder 2"/>
          <p:cNvSpPr>
            <a:spLocks noGrp="1"/>
          </p:cNvSpPr>
          <p:nvPr>
            <p:ph idx="1"/>
          </p:nvPr>
        </p:nvSpPr>
        <p:spPr/>
        <p:txBody>
          <a:bodyPr>
            <a:normAutofit/>
          </a:bodyPr>
          <a:lstStyle/>
          <a:p>
            <a:r>
              <a:rPr lang="en-US" dirty="0"/>
              <a:t>Rank the members of your group in order of importance</a:t>
            </a:r>
            <a:r>
              <a:rPr lang="en-US" dirty="0" smtClean="0"/>
              <a:t>.</a:t>
            </a:r>
            <a:endParaRPr lang="en-US" dirty="0"/>
          </a:p>
          <a:p>
            <a:r>
              <a:rPr lang="en-US" dirty="0" smtClean="0"/>
              <a:t>Rank the members of your group in order of importance based on the month they were born.  Someone born in January would be the most important, February the second most important, and so on …</a:t>
            </a:r>
          </a:p>
          <a:p>
            <a:r>
              <a:rPr lang="en-US" dirty="0" smtClean="0"/>
              <a:t>It’s a lot easier to determine importance when you know your </a:t>
            </a:r>
            <a:r>
              <a:rPr lang="en-US" b="1" dirty="0" smtClean="0"/>
              <a:t>purpose</a:t>
            </a:r>
            <a:r>
              <a:rPr lang="en-US" dirty="0" smtClean="0"/>
              <a:t>, right??? </a:t>
            </a:r>
            <a:endParaRPr lang="en-US" dirty="0"/>
          </a:p>
        </p:txBody>
      </p:sp>
    </p:spTree>
    <p:extLst>
      <p:ext uri="{BB962C8B-B14F-4D97-AF65-F5344CB8AC3E}">
        <p14:creationId xmlns:p14="http://schemas.microsoft.com/office/powerpoint/2010/main" val="2656630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cmpd="sng">
            <a:solidFill>
              <a:schemeClr val="tx2"/>
            </a:solidFill>
          </a:ln>
        </p:spPr>
        <p:txBody>
          <a:bodyPr/>
          <a:lstStyle/>
          <a:p>
            <a:r>
              <a:rPr lang="en-US" dirty="0" smtClean="0"/>
              <a:t>Determining Importance:  </a:t>
            </a:r>
            <a:endParaRPr lang="en-US" dirty="0"/>
          </a:p>
        </p:txBody>
      </p:sp>
      <p:sp>
        <p:nvSpPr>
          <p:cNvPr id="3" name="Content Placeholder 2"/>
          <p:cNvSpPr>
            <a:spLocks noGrp="1"/>
          </p:cNvSpPr>
          <p:nvPr>
            <p:ph idx="1"/>
          </p:nvPr>
        </p:nvSpPr>
        <p:spPr>
          <a:xfrm>
            <a:off x="1171567" y="3219158"/>
            <a:ext cx="5177996" cy="3483228"/>
          </a:xfrm>
          <a:ln w="57150" cmpd="sng">
            <a:solidFill>
              <a:schemeClr val="tx1"/>
            </a:solidFill>
          </a:ln>
        </p:spPr>
        <p:txBody>
          <a:bodyPr>
            <a:normAutofit/>
          </a:bodyPr>
          <a:lstStyle/>
          <a:p>
            <a:r>
              <a:rPr lang="en-US" dirty="0" smtClean="0"/>
              <a:t>What’s important here …</a:t>
            </a:r>
          </a:p>
          <a:p>
            <a:r>
              <a:rPr lang="en-US" dirty="0" smtClean="0"/>
              <a:t>What matters to me …</a:t>
            </a:r>
          </a:p>
          <a:p>
            <a:r>
              <a:rPr lang="en-US" dirty="0" smtClean="0"/>
              <a:t>One thing that I should notice …</a:t>
            </a:r>
          </a:p>
          <a:p>
            <a:r>
              <a:rPr lang="en-US" dirty="0" smtClean="0"/>
              <a:t>I want to remember …</a:t>
            </a:r>
          </a:p>
          <a:p>
            <a:r>
              <a:rPr lang="en-US" dirty="0" smtClean="0"/>
              <a:t>It’s interesting that …</a:t>
            </a:r>
            <a:endParaRPr lang="en-US" dirty="0"/>
          </a:p>
        </p:txBody>
      </p:sp>
      <p:sp>
        <p:nvSpPr>
          <p:cNvPr id="6" name="Rectangle 5"/>
          <p:cNvSpPr/>
          <p:nvPr/>
        </p:nvSpPr>
        <p:spPr>
          <a:xfrm>
            <a:off x="1596821" y="1658847"/>
            <a:ext cx="7229701" cy="646331"/>
          </a:xfrm>
          <a:prstGeom prst="rect">
            <a:avLst/>
          </a:prstGeom>
          <a:ln w="38100" cmpd="sng">
            <a:solidFill>
              <a:schemeClr val="tx1"/>
            </a:solidFill>
            <a:prstDash val="dot"/>
          </a:ln>
        </p:spPr>
        <p:txBody>
          <a:bodyPr wrap="square">
            <a:spAutoFit/>
          </a:bodyPr>
          <a:lstStyle/>
          <a:p>
            <a:r>
              <a:rPr lang="en-US" dirty="0" smtClean="0"/>
              <a:t>“In </a:t>
            </a:r>
            <a:r>
              <a:rPr lang="en-US" dirty="0"/>
              <a:t>your thirst for knowledge, be sure not to drown in all the information</a:t>
            </a:r>
            <a:r>
              <a:rPr lang="en-US" dirty="0" smtClean="0"/>
              <a:t>.”  				-Anthony </a:t>
            </a:r>
            <a:r>
              <a:rPr lang="en-US" dirty="0"/>
              <a:t>J. </a:t>
            </a:r>
            <a:r>
              <a:rPr lang="en-US" dirty="0" err="1"/>
              <a:t>D’Angelo</a:t>
            </a:r>
            <a:r>
              <a:rPr lang="en-US" dirty="0"/>
              <a:t>, author</a:t>
            </a:r>
          </a:p>
        </p:txBody>
      </p:sp>
      <p:pic>
        <p:nvPicPr>
          <p:cNvPr id="7" name="Picture 6"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flipH="1" flipV="1">
            <a:off x="6269621" y="3242000"/>
            <a:ext cx="3158346" cy="1955455"/>
          </a:xfrm>
          <a:prstGeom prst="rect">
            <a:avLst/>
          </a:prstGeom>
          <a:ln w="57150" cmpd="sng">
            <a:solidFill>
              <a:schemeClr val="tx1"/>
            </a:solidFill>
          </a:ln>
        </p:spPr>
      </p:pic>
      <p:sp>
        <p:nvSpPr>
          <p:cNvPr id="4" name="TextBox 3"/>
          <p:cNvSpPr txBox="1"/>
          <p:nvPr/>
        </p:nvSpPr>
        <p:spPr>
          <a:xfrm>
            <a:off x="1504488" y="2521765"/>
            <a:ext cx="1915333" cy="523220"/>
          </a:xfrm>
          <a:prstGeom prst="rect">
            <a:avLst/>
          </a:prstGeom>
          <a:noFill/>
        </p:spPr>
        <p:txBody>
          <a:bodyPr wrap="none" rtlCol="0">
            <a:spAutoFit/>
          </a:bodyPr>
          <a:lstStyle/>
          <a:p>
            <a:r>
              <a:rPr lang="en-US" sz="2800" u="sng" dirty="0" smtClean="0"/>
              <a:t>Sounds Like</a:t>
            </a:r>
            <a:endParaRPr lang="en-US" sz="2800" u="sng" dirty="0"/>
          </a:p>
        </p:txBody>
      </p:sp>
    </p:spTree>
    <p:extLst>
      <p:ext uri="{BB962C8B-B14F-4D97-AF65-F5344CB8AC3E}">
        <p14:creationId xmlns:p14="http://schemas.microsoft.com/office/powerpoint/2010/main" val="22176186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 back to the article.</a:t>
            </a:r>
            <a:endParaRPr lang="en-US" dirty="0"/>
          </a:p>
        </p:txBody>
      </p:sp>
      <p:sp>
        <p:nvSpPr>
          <p:cNvPr id="3" name="Content Placeholder 2"/>
          <p:cNvSpPr>
            <a:spLocks noGrp="1"/>
          </p:cNvSpPr>
          <p:nvPr>
            <p:ph idx="1"/>
          </p:nvPr>
        </p:nvSpPr>
        <p:spPr/>
        <p:txBody>
          <a:bodyPr/>
          <a:lstStyle/>
          <a:p>
            <a:r>
              <a:rPr lang="en-US" dirty="0" smtClean="0"/>
              <a:t>Answer the following questions:</a:t>
            </a:r>
          </a:p>
          <a:p>
            <a:pPr marL="82296" indent="0">
              <a:buNone/>
            </a:pPr>
            <a:r>
              <a:rPr lang="en-US" dirty="0" smtClean="0"/>
              <a:t>1. Why </a:t>
            </a:r>
            <a:r>
              <a:rPr lang="en-US" dirty="0"/>
              <a:t>did the author write this article?</a:t>
            </a:r>
            <a:br>
              <a:rPr lang="en-US" dirty="0"/>
            </a:br>
            <a:r>
              <a:rPr lang="en-US" dirty="0" smtClean="0"/>
              <a:t>2. What </a:t>
            </a:r>
            <a:r>
              <a:rPr lang="en-US" dirty="0"/>
              <a:t>does </a:t>
            </a:r>
            <a:r>
              <a:rPr lang="en-US" dirty="0" smtClean="0"/>
              <a:t>he/she </a:t>
            </a:r>
            <a:r>
              <a:rPr lang="en-US" dirty="0"/>
              <a:t>want me to learn?</a:t>
            </a:r>
            <a:br>
              <a:rPr lang="en-US" dirty="0"/>
            </a:br>
            <a:r>
              <a:rPr lang="en-US" dirty="0" smtClean="0"/>
              <a:t>3. What </a:t>
            </a:r>
            <a:r>
              <a:rPr lang="en-US" dirty="0"/>
              <a:t>information is most important for me understanding this article? </a:t>
            </a:r>
            <a:endParaRPr lang="en-US" dirty="0" smtClean="0"/>
          </a:p>
          <a:p>
            <a:pPr marL="82296" indent="0">
              <a:buNone/>
            </a:pPr>
            <a:r>
              <a:rPr lang="en-US" dirty="0" smtClean="0"/>
              <a:t>4. What </a:t>
            </a:r>
            <a:r>
              <a:rPr lang="en-US" dirty="0"/>
              <a:t>information is interesting, but not critical to my understanding? </a:t>
            </a:r>
          </a:p>
          <a:p>
            <a:pPr marL="82296" indent="0">
              <a:buNone/>
            </a:pPr>
            <a:endParaRPr lang="en-US" dirty="0"/>
          </a:p>
        </p:txBody>
      </p:sp>
    </p:spTree>
    <p:extLst>
      <p:ext uri="{BB962C8B-B14F-4D97-AF65-F5344CB8AC3E}">
        <p14:creationId xmlns:p14="http://schemas.microsoft.com/office/powerpoint/2010/main" val="579391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a:t>How did using your </a:t>
            </a:r>
            <a:r>
              <a:rPr lang="en-US" dirty="0" smtClean="0"/>
              <a:t>schema </a:t>
            </a:r>
            <a:r>
              <a:rPr lang="en-US" dirty="0"/>
              <a:t>help you </a:t>
            </a:r>
            <a:r>
              <a:rPr lang="en-US" dirty="0" smtClean="0"/>
              <a:t>connect to the </a:t>
            </a:r>
            <a:r>
              <a:rPr lang="en-US" dirty="0"/>
              <a:t>article?</a:t>
            </a:r>
          </a:p>
          <a:p>
            <a:r>
              <a:rPr lang="en-US" dirty="0"/>
              <a:t>How did </a:t>
            </a:r>
            <a:r>
              <a:rPr lang="en-US" dirty="0" smtClean="0"/>
              <a:t>determining importance </a:t>
            </a:r>
            <a:r>
              <a:rPr lang="en-US" dirty="0"/>
              <a:t>clarify </a:t>
            </a:r>
            <a:r>
              <a:rPr lang="en-US" dirty="0" smtClean="0"/>
              <a:t>the purpose of </a:t>
            </a:r>
            <a:r>
              <a:rPr lang="en-US" dirty="0"/>
              <a:t>the article?</a:t>
            </a:r>
          </a:p>
          <a:p>
            <a:r>
              <a:rPr lang="en-US" dirty="0"/>
              <a:t>Which strategy did you find easier to use/like better?  Explain your thinking.</a:t>
            </a:r>
          </a:p>
          <a:p>
            <a:endParaRPr lang="en-US" dirty="0"/>
          </a:p>
        </p:txBody>
      </p:sp>
    </p:spTree>
    <p:extLst>
      <p:ext uri="{BB962C8B-B14F-4D97-AF65-F5344CB8AC3E}">
        <p14:creationId xmlns:p14="http://schemas.microsoft.com/office/powerpoint/2010/main" val="194366591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 What does it mean?</a:t>
            </a:r>
            <a:endParaRPr lang="en-US" dirty="0"/>
          </a:p>
        </p:txBody>
      </p:sp>
      <p:sp>
        <p:nvSpPr>
          <p:cNvPr id="3" name="Content Placeholder 2"/>
          <p:cNvSpPr>
            <a:spLocks noGrp="1"/>
          </p:cNvSpPr>
          <p:nvPr>
            <p:ph idx="1"/>
          </p:nvPr>
        </p:nvSpPr>
        <p:spPr>
          <a:xfrm>
            <a:off x="1435608" y="1447799"/>
            <a:ext cx="7498080" cy="5203395"/>
          </a:xfrm>
        </p:spPr>
        <p:txBody>
          <a:bodyPr>
            <a:normAutofit fontScale="85000" lnSpcReduction="20000"/>
          </a:bodyPr>
          <a:lstStyle/>
          <a:p>
            <a:r>
              <a:rPr lang="en-US" dirty="0"/>
              <a:t>Read the following paragraph:</a:t>
            </a:r>
          </a:p>
          <a:p>
            <a:pPr marL="82296" indent="0">
              <a:buNone/>
            </a:pPr>
            <a:r>
              <a:rPr lang="en-US" dirty="0" err="1" smtClean="0"/>
              <a:t>Aoccdrnig</a:t>
            </a:r>
            <a:r>
              <a:rPr lang="en-US" dirty="0" smtClean="0"/>
              <a:t> </a:t>
            </a:r>
            <a:r>
              <a:rPr lang="en-US" dirty="0"/>
              <a:t>to </a:t>
            </a:r>
            <a:r>
              <a:rPr lang="en-US" dirty="0" err="1"/>
              <a:t>rscheearch</a:t>
            </a:r>
            <a:r>
              <a:rPr lang="en-US" dirty="0"/>
              <a:t> at </a:t>
            </a:r>
            <a:r>
              <a:rPr lang="en-US" dirty="0" err="1"/>
              <a:t>Cmabrigde</a:t>
            </a:r>
            <a:r>
              <a:rPr lang="en-US" dirty="0"/>
              <a:t> </a:t>
            </a:r>
            <a:r>
              <a:rPr lang="en-US" dirty="0" err="1"/>
              <a:t>Uinervtisy</a:t>
            </a:r>
            <a:r>
              <a:rPr lang="en-US" dirty="0"/>
              <a:t>, it </a:t>
            </a:r>
            <a:r>
              <a:rPr lang="en-US" dirty="0" err="1"/>
              <a:t>deosn't</a:t>
            </a:r>
            <a:r>
              <a:rPr lang="en-US" dirty="0"/>
              <a:t> </a:t>
            </a:r>
            <a:r>
              <a:rPr lang="en-US" dirty="0" err="1"/>
              <a:t>mttaer</a:t>
            </a:r>
            <a:r>
              <a:rPr lang="en-US" dirty="0"/>
              <a:t> in </a:t>
            </a:r>
            <a:r>
              <a:rPr lang="en-US" dirty="0" err="1"/>
              <a:t>waht</a:t>
            </a:r>
            <a:r>
              <a:rPr lang="en-US" dirty="0"/>
              <a:t> </a:t>
            </a:r>
            <a:r>
              <a:rPr lang="en-US" dirty="0" err="1"/>
              <a:t>oredr</a:t>
            </a:r>
            <a:r>
              <a:rPr lang="en-US" dirty="0"/>
              <a:t> the </a:t>
            </a:r>
            <a:r>
              <a:rPr lang="en-US" dirty="0" err="1"/>
              <a:t>ltteers</a:t>
            </a:r>
            <a:r>
              <a:rPr lang="en-US" dirty="0"/>
              <a:t> in a </a:t>
            </a:r>
            <a:r>
              <a:rPr lang="en-US" dirty="0" err="1"/>
              <a:t>wrod</a:t>
            </a:r>
            <a:r>
              <a:rPr lang="en-US" dirty="0"/>
              <a:t> are, the </a:t>
            </a:r>
            <a:r>
              <a:rPr lang="en-US" dirty="0" err="1"/>
              <a:t>olny</a:t>
            </a:r>
            <a:r>
              <a:rPr lang="en-US" dirty="0"/>
              <a:t> </a:t>
            </a:r>
            <a:r>
              <a:rPr lang="en-US" dirty="0" err="1"/>
              <a:t>iprmoetnt</a:t>
            </a:r>
            <a:r>
              <a:rPr lang="en-US" dirty="0"/>
              <a:t> </a:t>
            </a:r>
            <a:r>
              <a:rPr lang="en-US" dirty="0" err="1"/>
              <a:t>tihng</a:t>
            </a:r>
            <a:r>
              <a:rPr lang="en-US" dirty="0"/>
              <a:t> is </a:t>
            </a:r>
            <a:r>
              <a:rPr lang="en-US" dirty="0" err="1"/>
              <a:t>taht</a:t>
            </a:r>
            <a:r>
              <a:rPr lang="en-US" dirty="0"/>
              <a:t> the </a:t>
            </a:r>
            <a:r>
              <a:rPr lang="en-US" dirty="0" err="1"/>
              <a:t>frist</a:t>
            </a:r>
            <a:r>
              <a:rPr lang="en-US" dirty="0"/>
              <a:t> and </a:t>
            </a:r>
            <a:r>
              <a:rPr lang="en-US" dirty="0" err="1"/>
              <a:t>lsat</a:t>
            </a:r>
            <a:r>
              <a:rPr lang="en-US" dirty="0"/>
              <a:t> </a:t>
            </a:r>
            <a:r>
              <a:rPr lang="en-US" dirty="0" err="1"/>
              <a:t>ltteer</a:t>
            </a:r>
            <a:r>
              <a:rPr lang="en-US" dirty="0"/>
              <a:t> be at the </a:t>
            </a:r>
            <a:r>
              <a:rPr lang="en-US" dirty="0" err="1"/>
              <a:t>rghit</a:t>
            </a:r>
            <a:r>
              <a:rPr lang="en-US" dirty="0"/>
              <a:t> </a:t>
            </a:r>
            <a:r>
              <a:rPr lang="en-US" dirty="0" err="1"/>
              <a:t>pclae</a:t>
            </a:r>
            <a:r>
              <a:rPr lang="en-US" dirty="0"/>
              <a:t>. The </a:t>
            </a:r>
            <a:r>
              <a:rPr lang="en-US" dirty="0" err="1"/>
              <a:t>rset</a:t>
            </a:r>
            <a:r>
              <a:rPr lang="en-US" dirty="0"/>
              <a:t> can be a </a:t>
            </a:r>
            <a:r>
              <a:rPr lang="en-US" dirty="0" err="1"/>
              <a:t>toatl</a:t>
            </a:r>
            <a:r>
              <a:rPr lang="en-US" dirty="0"/>
              <a:t> </a:t>
            </a:r>
            <a:r>
              <a:rPr lang="en-US" dirty="0" err="1"/>
              <a:t>mses</a:t>
            </a:r>
            <a:r>
              <a:rPr lang="en-US" dirty="0"/>
              <a:t> and you can </a:t>
            </a:r>
            <a:r>
              <a:rPr lang="en-US" dirty="0" err="1"/>
              <a:t>sitll</a:t>
            </a:r>
            <a:r>
              <a:rPr lang="en-US" dirty="0"/>
              <a:t> </a:t>
            </a:r>
            <a:r>
              <a:rPr lang="en-US" dirty="0" err="1"/>
              <a:t>raed</a:t>
            </a:r>
            <a:r>
              <a:rPr lang="en-US" dirty="0"/>
              <a:t> it </a:t>
            </a:r>
            <a:r>
              <a:rPr lang="en-US" dirty="0" err="1"/>
              <a:t>wouthit</a:t>
            </a:r>
            <a:r>
              <a:rPr lang="en-US" dirty="0"/>
              <a:t> a </a:t>
            </a:r>
            <a:r>
              <a:rPr lang="en-US" dirty="0" err="1"/>
              <a:t>porbelm</a:t>
            </a:r>
            <a:r>
              <a:rPr lang="en-US" dirty="0"/>
              <a:t>. </a:t>
            </a:r>
            <a:r>
              <a:rPr lang="en-US" dirty="0" err="1"/>
              <a:t>Tihs</a:t>
            </a:r>
            <a:r>
              <a:rPr lang="en-US" dirty="0"/>
              <a:t> is </a:t>
            </a:r>
            <a:r>
              <a:rPr lang="en-US" dirty="0" err="1"/>
              <a:t>bcuseae</a:t>
            </a:r>
            <a:r>
              <a:rPr lang="en-US" dirty="0"/>
              <a:t> the </a:t>
            </a:r>
            <a:r>
              <a:rPr lang="en-US" dirty="0" err="1"/>
              <a:t>huamn</a:t>
            </a:r>
            <a:r>
              <a:rPr lang="en-US" dirty="0"/>
              <a:t> </a:t>
            </a:r>
            <a:r>
              <a:rPr lang="en-US" dirty="0" err="1"/>
              <a:t>mnid</a:t>
            </a:r>
            <a:r>
              <a:rPr lang="en-US" dirty="0"/>
              <a:t> </a:t>
            </a:r>
            <a:r>
              <a:rPr lang="en-US" dirty="0" err="1"/>
              <a:t>deos</a:t>
            </a:r>
            <a:r>
              <a:rPr lang="en-US" dirty="0"/>
              <a:t> not </a:t>
            </a:r>
            <a:r>
              <a:rPr lang="en-US" dirty="0" err="1"/>
              <a:t>raed</a:t>
            </a:r>
            <a:r>
              <a:rPr lang="en-US" dirty="0"/>
              <a:t> </a:t>
            </a:r>
            <a:r>
              <a:rPr lang="en-US" dirty="0" err="1"/>
              <a:t>ervey</a:t>
            </a:r>
            <a:r>
              <a:rPr lang="en-US" dirty="0"/>
              <a:t> </a:t>
            </a:r>
            <a:r>
              <a:rPr lang="en-US" dirty="0" err="1"/>
              <a:t>lteter</a:t>
            </a:r>
            <a:r>
              <a:rPr lang="en-US" dirty="0"/>
              <a:t> by </a:t>
            </a:r>
            <a:r>
              <a:rPr lang="en-US" dirty="0" err="1"/>
              <a:t>istlef</a:t>
            </a:r>
            <a:r>
              <a:rPr lang="en-US" dirty="0"/>
              <a:t>, but the </a:t>
            </a:r>
            <a:r>
              <a:rPr lang="en-US" dirty="0" err="1"/>
              <a:t>wrod</a:t>
            </a:r>
            <a:r>
              <a:rPr lang="en-US" dirty="0"/>
              <a:t> as a </a:t>
            </a:r>
            <a:r>
              <a:rPr lang="en-US" dirty="0" err="1"/>
              <a:t>wlohe</a:t>
            </a:r>
            <a:r>
              <a:rPr lang="en-US" dirty="0"/>
              <a:t>.</a:t>
            </a:r>
          </a:p>
          <a:p>
            <a:pPr marL="82296" indent="0">
              <a:buNone/>
            </a:pPr>
            <a:r>
              <a:rPr lang="en-US" dirty="0"/>
              <a:t> </a:t>
            </a:r>
          </a:p>
          <a:p>
            <a:r>
              <a:rPr lang="en-US" dirty="0"/>
              <a:t>You used inferences to understand what they said, right?  Discuss with your group what inferring </a:t>
            </a:r>
            <a:r>
              <a:rPr lang="en-US" dirty="0" smtClean="0"/>
              <a:t>means. </a:t>
            </a:r>
          </a:p>
          <a:p>
            <a:r>
              <a:rPr lang="en-US" dirty="0" smtClean="0"/>
              <a:t>Now, let’s see </a:t>
            </a:r>
            <a:r>
              <a:rPr lang="en-US" dirty="0"/>
              <a:t>how close you got … </a:t>
            </a:r>
          </a:p>
        </p:txBody>
      </p:sp>
    </p:spTree>
    <p:extLst>
      <p:ext uri="{BB962C8B-B14F-4D97-AF65-F5344CB8AC3E}">
        <p14:creationId xmlns:p14="http://schemas.microsoft.com/office/powerpoint/2010/main" val="42466530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cmpd="sng">
            <a:solidFill>
              <a:schemeClr val="tx1"/>
            </a:solidFill>
          </a:ln>
        </p:spPr>
        <p:txBody>
          <a:bodyPr>
            <a:normAutofit fontScale="90000"/>
          </a:bodyPr>
          <a:lstStyle/>
          <a:p>
            <a:r>
              <a:rPr lang="en-US" dirty="0" smtClean="0"/>
              <a:t>Inferring:  Drawing a conclusion based on evidence.</a:t>
            </a:r>
            <a:endParaRPr lang="en-US" dirty="0"/>
          </a:p>
        </p:txBody>
      </p:sp>
      <p:sp>
        <p:nvSpPr>
          <p:cNvPr id="3" name="Content Placeholder 2"/>
          <p:cNvSpPr>
            <a:spLocks noGrp="1"/>
          </p:cNvSpPr>
          <p:nvPr>
            <p:ph idx="1"/>
          </p:nvPr>
        </p:nvSpPr>
        <p:spPr>
          <a:xfrm>
            <a:off x="1209288" y="4101090"/>
            <a:ext cx="3820070" cy="2488123"/>
          </a:xfrm>
          <a:ln w="57150" cmpd="sng">
            <a:solidFill>
              <a:schemeClr val="tx1"/>
            </a:solidFill>
          </a:ln>
        </p:spPr>
        <p:txBody>
          <a:bodyPr/>
          <a:lstStyle/>
          <a:p>
            <a:r>
              <a:rPr lang="en-US" dirty="0" smtClean="0"/>
              <a:t>Maybe …</a:t>
            </a:r>
          </a:p>
          <a:p>
            <a:r>
              <a:rPr lang="en-US" dirty="0" smtClean="0"/>
              <a:t>Perhaps …</a:t>
            </a:r>
          </a:p>
          <a:p>
            <a:r>
              <a:rPr lang="en-US" dirty="0" smtClean="0"/>
              <a:t>It could be that …</a:t>
            </a:r>
          </a:p>
          <a:p>
            <a:r>
              <a:rPr lang="en-US" dirty="0" smtClean="0"/>
              <a:t>This could mean …</a:t>
            </a:r>
          </a:p>
          <a:p>
            <a:pPr marL="82296" indent="0">
              <a:buNone/>
            </a:pPr>
            <a:endParaRPr lang="en-US" dirty="0"/>
          </a:p>
        </p:txBody>
      </p:sp>
      <p:sp>
        <p:nvSpPr>
          <p:cNvPr id="6" name="Rectangle 5"/>
          <p:cNvSpPr/>
          <p:nvPr/>
        </p:nvSpPr>
        <p:spPr>
          <a:xfrm>
            <a:off x="1621968" y="1684702"/>
            <a:ext cx="7141687" cy="923330"/>
          </a:xfrm>
          <a:prstGeom prst="rect">
            <a:avLst/>
          </a:prstGeom>
          <a:ln w="38100" cmpd="sng">
            <a:solidFill>
              <a:schemeClr val="tx1"/>
            </a:solidFill>
            <a:prstDash val="dot"/>
          </a:ln>
        </p:spPr>
        <p:txBody>
          <a:bodyPr wrap="square">
            <a:spAutoFit/>
          </a:bodyPr>
          <a:lstStyle/>
          <a:p>
            <a:r>
              <a:rPr lang="en-US" dirty="0" smtClean="0"/>
              <a:t>“It’s </a:t>
            </a:r>
            <a:r>
              <a:rPr lang="en-US" dirty="0"/>
              <a:t>the stuff between the lines, the empty space between those lines which is most interesting</a:t>
            </a:r>
            <a:r>
              <a:rPr lang="en-US" dirty="0" smtClean="0"/>
              <a:t>.”       </a:t>
            </a:r>
          </a:p>
          <a:p>
            <a:r>
              <a:rPr lang="en-US" dirty="0" smtClean="0"/>
              <a:t>					-Robert </a:t>
            </a:r>
            <a:r>
              <a:rPr lang="en-US" dirty="0"/>
              <a:t>Carlyle, actor</a:t>
            </a:r>
          </a:p>
        </p:txBody>
      </p:sp>
      <p:pic>
        <p:nvPicPr>
          <p:cNvPr id="8" name="Picture 7"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9994" y="2956215"/>
            <a:ext cx="3523694" cy="3306052"/>
          </a:xfrm>
          <a:prstGeom prst="rect">
            <a:avLst/>
          </a:prstGeom>
          <a:ln w="57150" cmpd="sng">
            <a:solidFill>
              <a:schemeClr val="tx1"/>
            </a:solidFill>
          </a:ln>
        </p:spPr>
      </p:pic>
      <p:sp>
        <p:nvSpPr>
          <p:cNvPr id="4" name="TextBox 3"/>
          <p:cNvSpPr txBox="1"/>
          <p:nvPr/>
        </p:nvSpPr>
        <p:spPr>
          <a:xfrm>
            <a:off x="1435608" y="3292174"/>
            <a:ext cx="1915333" cy="523220"/>
          </a:xfrm>
          <a:prstGeom prst="rect">
            <a:avLst/>
          </a:prstGeom>
          <a:noFill/>
        </p:spPr>
        <p:txBody>
          <a:bodyPr wrap="none" rtlCol="0">
            <a:spAutoFit/>
          </a:bodyPr>
          <a:lstStyle/>
          <a:p>
            <a:r>
              <a:rPr lang="en-US" sz="2800" u="sng" dirty="0" smtClean="0"/>
              <a:t>Sounds Like</a:t>
            </a:r>
            <a:endParaRPr lang="en-US" sz="2800" u="sng" dirty="0"/>
          </a:p>
        </p:txBody>
      </p:sp>
    </p:spTree>
    <p:extLst>
      <p:ext uri="{BB962C8B-B14F-4D97-AF65-F5344CB8AC3E}">
        <p14:creationId xmlns:p14="http://schemas.microsoft.com/office/powerpoint/2010/main" val="116401619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 back to the article.</a:t>
            </a:r>
            <a:endParaRPr lang="en-US" dirty="0"/>
          </a:p>
        </p:txBody>
      </p:sp>
      <p:sp>
        <p:nvSpPr>
          <p:cNvPr id="3" name="Content Placeholder 2"/>
          <p:cNvSpPr>
            <a:spLocks noGrp="1"/>
          </p:cNvSpPr>
          <p:nvPr>
            <p:ph idx="1"/>
          </p:nvPr>
        </p:nvSpPr>
        <p:spPr>
          <a:xfrm>
            <a:off x="1435608" y="1203231"/>
            <a:ext cx="7498080" cy="5045169"/>
          </a:xfrm>
        </p:spPr>
        <p:txBody>
          <a:bodyPr/>
          <a:lstStyle/>
          <a:p>
            <a:r>
              <a:rPr lang="en-US" dirty="0" smtClean="0"/>
              <a:t>Inferences can help you apply your schema and answer some of your questions.</a:t>
            </a:r>
          </a:p>
          <a:p>
            <a:r>
              <a:rPr lang="en-US" dirty="0" smtClean="0"/>
              <a:t>Go back to your schema chart and add a third column.  Record your thinking about inferring.</a:t>
            </a:r>
          </a:p>
          <a:p>
            <a:pPr marL="82296"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86252776"/>
              </p:ext>
            </p:extLst>
          </p:nvPr>
        </p:nvGraphicFramePr>
        <p:xfrm>
          <a:off x="1841471" y="4445271"/>
          <a:ext cx="6462902" cy="2123440"/>
        </p:xfrm>
        <a:graphic>
          <a:graphicData uri="http://schemas.openxmlformats.org/drawingml/2006/table">
            <a:tbl>
              <a:tblPr firstRow="1" bandRow="1">
                <a:tableStyleId>{5C22544A-7EE6-4342-B048-85BDC9FD1C3A}</a:tableStyleId>
              </a:tblPr>
              <a:tblGrid>
                <a:gridCol w="2032000"/>
                <a:gridCol w="2032000"/>
                <a:gridCol w="2398902"/>
              </a:tblGrid>
              <a:tr h="589945">
                <a:tc>
                  <a:txBody>
                    <a:bodyPr/>
                    <a:lstStyle/>
                    <a:p>
                      <a:r>
                        <a:rPr lang="en-US" dirty="0" smtClean="0"/>
                        <a:t>When I Read …</a:t>
                      </a:r>
                      <a:endParaRPr lang="en-US" dirty="0"/>
                    </a:p>
                  </a:txBody>
                  <a:tcPr/>
                </a:tc>
                <a:tc>
                  <a:txBody>
                    <a:bodyPr/>
                    <a:lstStyle/>
                    <a:p>
                      <a:r>
                        <a:rPr lang="en-US" dirty="0" smtClean="0"/>
                        <a:t>It Reminded</a:t>
                      </a:r>
                      <a:r>
                        <a:rPr lang="en-US" baseline="0" dirty="0" smtClean="0"/>
                        <a:t> Me of …</a:t>
                      </a:r>
                      <a:endParaRPr lang="en-US" dirty="0"/>
                    </a:p>
                  </a:txBody>
                  <a:tcPr/>
                </a:tc>
                <a:tc>
                  <a:txBody>
                    <a:bodyPr/>
                    <a:lstStyle/>
                    <a:p>
                      <a:r>
                        <a:rPr lang="en-US" dirty="0" smtClean="0"/>
                        <a:t>I Can Infer That …</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569018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Activate Your Thinking</a:t>
            </a:r>
            <a:endParaRPr lang="en-US" dirty="0"/>
          </a:p>
        </p:txBody>
      </p:sp>
      <p:sp>
        <p:nvSpPr>
          <p:cNvPr id="3" name="Content Placeholder 2"/>
          <p:cNvSpPr>
            <a:spLocks noGrp="1"/>
          </p:cNvSpPr>
          <p:nvPr>
            <p:ph idx="1"/>
          </p:nvPr>
        </p:nvSpPr>
        <p:spPr/>
        <p:txBody>
          <a:bodyPr/>
          <a:lstStyle/>
          <a:p>
            <a:r>
              <a:rPr lang="en-US" dirty="0" smtClean="0"/>
              <a:t>Define Thinking Strategies.</a:t>
            </a:r>
          </a:p>
          <a:p>
            <a:r>
              <a:rPr lang="en-US" dirty="0" smtClean="0"/>
              <a:t>List ways you have used Thinking </a:t>
            </a:r>
            <a:r>
              <a:rPr lang="en-US" smtClean="0"/>
              <a:t>Strategies in </a:t>
            </a:r>
            <a:r>
              <a:rPr lang="en-US" dirty="0" smtClean="0"/>
              <a:t>past classes.</a:t>
            </a:r>
          </a:p>
          <a:p>
            <a:r>
              <a:rPr lang="en-US" dirty="0" smtClean="0"/>
              <a:t>What questions do you still have about Thinking Strategies?  </a:t>
            </a:r>
            <a:endParaRPr lang="en-US" dirty="0"/>
          </a:p>
          <a:p>
            <a:r>
              <a:rPr lang="en-US" dirty="0" smtClean="0"/>
              <a:t>Describe your overall attitude about Thinking Strategies.  </a:t>
            </a:r>
            <a:endParaRPr lang="en-US" dirty="0"/>
          </a:p>
        </p:txBody>
      </p:sp>
    </p:spTree>
    <p:extLst>
      <p:ext uri="{BB962C8B-B14F-4D97-AF65-F5344CB8AC3E}">
        <p14:creationId xmlns:p14="http://schemas.microsoft.com/office/powerpoint/2010/main" val="404774429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879" y="133534"/>
            <a:ext cx="7498080" cy="1143000"/>
          </a:xfrm>
        </p:spPr>
        <p:txBody>
          <a:bodyPr>
            <a:normAutofit fontScale="90000"/>
          </a:bodyPr>
          <a:lstStyle/>
          <a:p>
            <a:r>
              <a:rPr lang="en-US" dirty="0" smtClean="0"/>
              <a:t>Sensory Details – What does it mean?</a:t>
            </a:r>
            <a:endParaRPr lang="en-US" dirty="0"/>
          </a:p>
        </p:txBody>
      </p:sp>
      <p:sp>
        <p:nvSpPr>
          <p:cNvPr id="3" name="Content Placeholder 2"/>
          <p:cNvSpPr>
            <a:spLocks noGrp="1"/>
          </p:cNvSpPr>
          <p:nvPr>
            <p:ph idx="1"/>
          </p:nvPr>
        </p:nvSpPr>
        <p:spPr>
          <a:xfrm>
            <a:off x="1257260" y="1276533"/>
            <a:ext cx="7676428" cy="5381033"/>
          </a:xfrm>
        </p:spPr>
        <p:txBody>
          <a:bodyPr>
            <a:normAutofit fontScale="55000" lnSpcReduction="20000"/>
          </a:bodyPr>
          <a:lstStyle/>
          <a:p>
            <a:pPr marL="82296" indent="0">
              <a:buNone/>
            </a:pPr>
            <a:r>
              <a:rPr lang="en-US" dirty="0" smtClean="0"/>
              <a:t>Sixty </a:t>
            </a:r>
            <a:r>
              <a:rPr lang="en-US" dirty="0"/>
              <a:t>seconds. That's how long we're required to stand on our metal circles before the sound of a gong releases us. Step off before the minute is up, and land mines blow your legs off. Sixty seconds to take in the ring of tributes all equidistant from the Cornucopia, a giant golden horn shaped like a cone with a curved tail, the mouth of which is at least twenty feet high, spilling over with the things that will give us life here in the arena. Food, containers of water, weapons, medicine, garments, fire starters. Strewn around the Cornucopia are other supplies, their value decreasing the farther they are from the horn. For instance, only a few steps from my feet lies a three-foot square of plastic. Certainly it could be of some use in a downpour. But there in the mouth, I can see a tent pack that would protect from almost any sort of weather. If I had the guts to go in and fight for it against the other twenty-three tributes. Which I have been instructed not to do.</a:t>
            </a:r>
          </a:p>
          <a:p>
            <a:pPr marL="82296" indent="0">
              <a:buNone/>
            </a:pPr>
            <a:r>
              <a:rPr lang="en-US" dirty="0"/>
              <a:t>We're on a flat, open stretch of ground. A plain of hard-packed dirt. Behind the tributes across from me, I can see nothing, indicating either a steep downward slope or even a cliff. To my right lies a lake. To my left and back, sparse piney woods. This is where Haymitch would want me to go. Immediately</a:t>
            </a:r>
            <a:r>
              <a:rPr lang="en-US" dirty="0" smtClean="0"/>
              <a:t>.</a:t>
            </a:r>
          </a:p>
          <a:p>
            <a:pPr marL="82296" indent="0">
              <a:buNone/>
            </a:pPr>
            <a:endParaRPr lang="en-US" dirty="0"/>
          </a:p>
          <a:p>
            <a:r>
              <a:rPr lang="en-US" sz="5800" dirty="0" smtClean="0"/>
              <a:t>What did you do in your mind as you read this passage?</a:t>
            </a:r>
            <a:endParaRPr lang="en-US" sz="5800" dirty="0"/>
          </a:p>
        </p:txBody>
      </p:sp>
    </p:spTree>
    <p:extLst>
      <p:ext uri="{BB962C8B-B14F-4D97-AF65-F5344CB8AC3E}">
        <p14:creationId xmlns:p14="http://schemas.microsoft.com/office/powerpoint/2010/main" val="14877187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cmpd="sng">
            <a:solidFill>
              <a:schemeClr val="tx2"/>
            </a:solidFill>
          </a:ln>
        </p:spPr>
        <p:txBody>
          <a:bodyPr>
            <a:normAutofit fontScale="90000"/>
          </a:bodyPr>
          <a:lstStyle/>
          <a:p>
            <a:r>
              <a:rPr lang="en-US" dirty="0"/>
              <a:t>S</a:t>
            </a:r>
            <a:r>
              <a:rPr lang="en-US" dirty="0" smtClean="0"/>
              <a:t>ensory Details:  Creating a picture, sound, texture, or smell in my mind.</a:t>
            </a:r>
            <a:endParaRPr lang="en-US" dirty="0"/>
          </a:p>
        </p:txBody>
      </p:sp>
      <p:sp>
        <p:nvSpPr>
          <p:cNvPr id="3" name="Content Placeholder 2"/>
          <p:cNvSpPr>
            <a:spLocks noGrp="1"/>
          </p:cNvSpPr>
          <p:nvPr>
            <p:ph idx="1"/>
          </p:nvPr>
        </p:nvSpPr>
        <p:spPr>
          <a:xfrm>
            <a:off x="5408800" y="2592110"/>
            <a:ext cx="3367428" cy="4034828"/>
          </a:xfrm>
          <a:ln w="57150" cmpd="sng">
            <a:solidFill>
              <a:schemeClr val="tx1"/>
            </a:solidFill>
          </a:ln>
        </p:spPr>
        <p:txBody>
          <a:bodyPr/>
          <a:lstStyle/>
          <a:p>
            <a:r>
              <a:rPr lang="en-US" dirty="0" smtClean="0"/>
              <a:t>I’m picturing …</a:t>
            </a:r>
          </a:p>
          <a:p>
            <a:r>
              <a:rPr lang="en-US" dirty="0" smtClean="0"/>
              <a:t>I can imagine …</a:t>
            </a:r>
          </a:p>
          <a:p>
            <a:r>
              <a:rPr lang="en-US" dirty="0" smtClean="0"/>
              <a:t>I can feel …</a:t>
            </a:r>
          </a:p>
          <a:p>
            <a:r>
              <a:rPr lang="en-US" dirty="0" smtClean="0"/>
              <a:t>I can see …</a:t>
            </a:r>
          </a:p>
          <a:p>
            <a:r>
              <a:rPr lang="en-US" dirty="0" smtClean="0"/>
              <a:t>I can smell …</a:t>
            </a:r>
          </a:p>
          <a:p>
            <a:r>
              <a:rPr lang="en-US" dirty="0" smtClean="0"/>
              <a:t>I can taste …</a:t>
            </a:r>
          </a:p>
          <a:p>
            <a:r>
              <a:rPr lang="en-US" dirty="0" smtClean="0"/>
              <a:t>I can hear …</a:t>
            </a:r>
            <a:endParaRPr lang="en-US" dirty="0"/>
          </a:p>
        </p:txBody>
      </p:sp>
      <p:sp>
        <p:nvSpPr>
          <p:cNvPr id="6" name="Rectangle 5"/>
          <p:cNvSpPr/>
          <p:nvPr/>
        </p:nvSpPr>
        <p:spPr>
          <a:xfrm>
            <a:off x="1596821" y="1596652"/>
            <a:ext cx="6990806" cy="646331"/>
          </a:xfrm>
          <a:prstGeom prst="rect">
            <a:avLst/>
          </a:prstGeom>
          <a:ln w="38100" cmpd="sng">
            <a:solidFill>
              <a:schemeClr val="tx1"/>
            </a:solidFill>
            <a:prstDash val="dot"/>
          </a:ln>
        </p:spPr>
        <p:txBody>
          <a:bodyPr wrap="square">
            <a:spAutoFit/>
          </a:bodyPr>
          <a:lstStyle/>
          <a:p>
            <a:r>
              <a:rPr lang="en-US" dirty="0" smtClean="0"/>
              <a:t>“The </a:t>
            </a:r>
            <a:r>
              <a:rPr lang="en-US" dirty="0"/>
              <a:t>true seeing is within</a:t>
            </a:r>
            <a:r>
              <a:rPr lang="en-US" dirty="0" smtClean="0"/>
              <a:t>.”  </a:t>
            </a:r>
          </a:p>
          <a:p>
            <a:r>
              <a:rPr lang="en-US" dirty="0"/>
              <a:t>	</a:t>
            </a:r>
            <a:r>
              <a:rPr lang="en-US" dirty="0" smtClean="0"/>
              <a:t>				-George </a:t>
            </a:r>
            <a:r>
              <a:rPr lang="en-US" dirty="0"/>
              <a:t>Eliot, novelist</a:t>
            </a:r>
          </a:p>
        </p:txBody>
      </p:sp>
      <p:pic>
        <p:nvPicPr>
          <p:cNvPr id="7" name="Picture 6"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7300" y="3156283"/>
            <a:ext cx="3493162" cy="3470655"/>
          </a:xfrm>
          <a:prstGeom prst="rect">
            <a:avLst/>
          </a:prstGeom>
          <a:ln w="57150" cmpd="sng">
            <a:solidFill>
              <a:schemeClr val="tx1"/>
            </a:solidFill>
          </a:ln>
        </p:spPr>
      </p:pic>
      <p:sp>
        <p:nvSpPr>
          <p:cNvPr id="4" name="TextBox 3"/>
          <p:cNvSpPr txBox="1"/>
          <p:nvPr/>
        </p:nvSpPr>
        <p:spPr>
          <a:xfrm>
            <a:off x="3493467" y="2421496"/>
            <a:ext cx="1915333" cy="523220"/>
          </a:xfrm>
          <a:prstGeom prst="rect">
            <a:avLst/>
          </a:prstGeom>
          <a:noFill/>
        </p:spPr>
        <p:txBody>
          <a:bodyPr wrap="none" rtlCol="0">
            <a:spAutoFit/>
          </a:bodyPr>
          <a:lstStyle/>
          <a:p>
            <a:r>
              <a:rPr lang="en-US" sz="2800" u="sng" dirty="0" smtClean="0"/>
              <a:t>Sounds Like</a:t>
            </a:r>
            <a:endParaRPr lang="en-US" sz="2800" u="sng" dirty="0"/>
          </a:p>
        </p:txBody>
      </p:sp>
    </p:spTree>
    <p:extLst>
      <p:ext uri="{BB962C8B-B14F-4D97-AF65-F5344CB8AC3E}">
        <p14:creationId xmlns:p14="http://schemas.microsoft.com/office/powerpoint/2010/main" val="37212065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r>
              <a:rPr lang="en-US" dirty="0" smtClean="0"/>
              <a:t>Refer back to the article.</a:t>
            </a:r>
            <a:endParaRPr lang="en-US" dirty="0"/>
          </a:p>
        </p:txBody>
      </p:sp>
      <p:sp>
        <p:nvSpPr>
          <p:cNvPr id="3" name="Content Placeholder 2"/>
          <p:cNvSpPr>
            <a:spLocks noGrp="1"/>
          </p:cNvSpPr>
          <p:nvPr>
            <p:ph idx="1"/>
          </p:nvPr>
        </p:nvSpPr>
        <p:spPr>
          <a:xfrm>
            <a:off x="1435608" y="985981"/>
            <a:ext cx="7498080" cy="5732059"/>
          </a:xfrm>
        </p:spPr>
        <p:txBody>
          <a:bodyPr/>
          <a:lstStyle/>
          <a:p>
            <a:r>
              <a:rPr lang="en-US" dirty="0"/>
              <a:t>U</a:t>
            </a:r>
            <a:r>
              <a:rPr lang="en-US" dirty="0" smtClean="0"/>
              <a:t>sing your senses will bring the reading to life and strengthen your comprehension.</a:t>
            </a:r>
          </a:p>
          <a:p>
            <a:r>
              <a:rPr lang="en-US" dirty="0" smtClean="0"/>
              <a:t>Create a chart in your notebook to record your thinking about sensory details.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78320988"/>
              </p:ext>
            </p:extLst>
          </p:nvPr>
        </p:nvGraphicFramePr>
        <p:xfrm>
          <a:off x="1991852" y="4115183"/>
          <a:ext cx="6096000" cy="2397759"/>
        </p:xfrm>
        <a:graphic>
          <a:graphicData uri="http://schemas.openxmlformats.org/drawingml/2006/table">
            <a:tbl>
              <a:tblPr firstRow="1" bandRow="1">
                <a:tableStyleId>{5C22544A-7EE6-4342-B048-85BDC9FD1C3A}</a:tableStyleId>
              </a:tblPr>
              <a:tblGrid>
                <a:gridCol w="1884636"/>
                <a:gridCol w="2179364"/>
                <a:gridCol w="2032000"/>
              </a:tblGrid>
              <a:tr h="0">
                <a:tc>
                  <a:txBody>
                    <a:bodyPr/>
                    <a:lstStyle/>
                    <a:p>
                      <a:r>
                        <a:rPr lang="en-US" dirty="0" smtClean="0"/>
                        <a:t>Word or Phrase</a:t>
                      </a:r>
                      <a:endParaRPr lang="en-US" dirty="0"/>
                    </a:p>
                  </a:txBody>
                  <a:tcPr/>
                </a:tc>
                <a:tc>
                  <a:txBody>
                    <a:bodyPr/>
                    <a:lstStyle/>
                    <a:p>
                      <a:r>
                        <a:rPr lang="en-US" dirty="0" smtClean="0"/>
                        <a:t>I saw/heard/felt …</a:t>
                      </a:r>
                      <a:endParaRPr lang="en-US" dirty="0"/>
                    </a:p>
                  </a:txBody>
                  <a:tcPr/>
                </a:tc>
                <a:tc>
                  <a:txBody>
                    <a:bodyPr/>
                    <a:lstStyle/>
                    <a:p>
                      <a:r>
                        <a:rPr lang="en-US" dirty="0" smtClean="0"/>
                        <a:t>Deepened my</a:t>
                      </a:r>
                      <a:r>
                        <a:rPr lang="en-US" baseline="0" dirty="0" smtClean="0"/>
                        <a:t> understanding because … </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4970767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a:t>How did using </a:t>
            </a:r>
            <a:r>
              <a:rPr lang="en-US" dirty="0" smtClean="0"/>
              <a:t>inferences clarify your understanding of the </a:t>
            </a:r>
            <a:r>
              <a:rPr lang="en-US" dirty="0"/>
              <a:t>article?</a:t>
            </a:r>
          </a:p>
          <a:p>
            <a:r>
              <a:rPr lang="en-US" dirty="0"/>
              <a:t>How did </a:t>
            </a:r>
            <a:r>
              <a:rPr lang="en-US" dirty="0" smtClean="0"/>
              <a:t>using your senses help you understand the </a:t>
            </a:r>
            <a:r>
              <a:rPr lang="en-US" dirty="0"/>
              <a:t>article?</a:t>
            </a:r>
          </a:p>
          <a:p>
            <a:r>
              <a:rPr lang="en-US" dirty="0"/>
              <a:t>Which strategy did you find easier to use/like better?  Explain your thinking.</a:t>
            </a:r>
          </a:p>
          <a:p>
            <a:endParaRPr lang="en-US" dirty="0"/>
          </a:p>
        </p:txBody>
      </p:sp>
    </p:spTree>
    <p:extLst>
      <p:ext uri="{BB962C8B-B14F-4D97-AF65-F5344CB8AC3E}">
        <p14:creationId xmlns:p14="http://schemas.microsoft.com/office/powerpoint/2010/main" val="42571828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 What does it mean?</a:t>
            </a:r>
            <a:endParaRPr lang="en-US" dirty="0"/>
          </a:p>
        </p:txBody>
      </p:sp>
      <p:sp>
        <p:nvSpPr>
          <p:cNvPr id="3" name="Content Placeholder 2"/>
          <p:cNvSpPr>
            <a:spLocks noGrp="1"/>
          </p:cNvSpPr>
          <p:nvPr>
            <p:ph idx="1"/>
          </p:nvPr>
        </p:nvSpPr>
        <p:spPr/>
        <p:txBody>
          <a:bodyPr/>
          <a:lstStyle/>
          <a:p>
            <a:r>
              <a:rPr lang="en-US" dirty="0" smtClean="0"/>
              <a:t>On your own, write a definition for the word </a:t>
            </a:r>
            <a:r>
              <a:rPr lang="en-US" i="1" dirty="0" smtClean="0"/>
              <a:t>synthesis</a:t>
            </a:r>
            <a:r>
              <a:rPr lang="en-US" dirty="0" smtClean="0"/>
              <a:t>.</a:t>
            </a:r>
          </a:p>
          <a:p>
            <a:r>
              <a:rPr lang="en-US" dirty="0" smtClean="0"/>
              <a:t>Share your definition with your group.</a:t>
            </a:r>
          </a:p>
          <a:p>
            <a:r>
              <a:rPr lang="en-US" dirty="0" smtClean="0"/>
              <a:t>Together, create a definition based on your individual responses.</a:t>
            </a:r>
          </a:p>
          <a:p>
            <a:r>
              <a:rPr lang="en-US" dirty="0" smtClean="0"/>
              <a:t>Now, let’s see how close you got …</a:t>
            </a:r>
            <a:endParaRPr lang="en-US" dirty="0"/>
          </a:p>
        </p:txBody>
      </p:sp>
    </p:spTree>
    <p:extLst>
      <p:ext uri="{BB962C8B-B14F-4D97-AF65-F5344CB8AC3E}">
        <p14:creationId xmlns:p14="http://schemas.microsoft.com/office/powerpoint/2010/main" val="36266236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cmpd="sng">
            <a:solidFill>
              <a:schemeClr val="tx2"/>
            </a:solidFill>
          </a:ln>
        </p:spPr>
        <p:txBody>
          <a:bodyPr>
            <a:normAutofit fontScale="90000"/>
          </a:bodyPr>
          <a:lstStyle/>
          <a:p>
            <a:r>
              <a:rPr lang="en-US" dirty="0" smtClean="0"/>
              <a:t>Synthesis:  The evolution of my thoughts.</a:t>
            </a:r>
            <a:endParaRPr lang="en-US" dirty="0"/>
          </a:p>
        </p:txBody>
      </p:sp>
      <p:sp>
        <p:nvSpPr>
          <p:cNvPr id="3" name="Content Placeholder 2"/>
          <p:cNvSpPr>
            <a:spLocks noGrp="1"/>
          </p:cNvSpPr>
          <p:nvPr>
            <p:ph idx="1"/>
          </p:nvPr>
        </p:nvSpPr>
        <p:spPr>
          <a:xfrm>
            <a:off x="3602570" y="4237719"/>
            <a:ext cx="5331118" cy="2452093"/>
          </a:xfrm>
          <a:ln w="57150" cmpd="sng">
            <a:solidFill>
              <a:schemeClr val="tx1"/>
            </a:solidFill>
          </a:ln>
        </p:spPr>
        <p:txBody>
          <a:bodyPr>
            <a:normAutofit fontScale="92500" lnSpcReduction="10000"/>
          </a:bodyPr>
          <a:lstStyle/>
          <a:p>
            <a:r>
              <a:rPr lang="en-US" dirty="0" smtClean="0"/>
              <a:t>Now I understand why …</a:t>
            </a:r>
          </a:p>
          <a:p>
            <a:r>
              <a:rPr lang="en-US" dirty="0" smtClean="0"/>
              <a:t>I’m changing my mind about …</a:t>
            </a:r>
          </a:p>
          <a:p>
            <a:r>
              <a:rPr lang="en-US" dirty="0" smtClean="0"/>
              <a:t>I used to think _____, now I think _____...</a:t>
            </a:r>
          </a:p>
          <a:p>
            <a:r>
              <a:rPr lang="en-US" dirty="0" smtClean="0"/>
              <a:t>My new thinking is …</a:t>
            </a:r>
            <a:endParaRPr lang="en-US" dirty="0"/>
          </a:p>
        </p:txBody>
      </p:sp>
      <p:sp>
        <p:nvSpPr>
          <p:cNvPr id="6" name="Rectangle 5"/>
          <p:cNvSpPr/>
          <p:nvPr/>
        </p:nvSpPr>
        <p:spPr>
          <a:xfrm>
            <a:off x="1684834" y="1550308"/>
            <a:ext cx="7141687" cy="923330"/>
          </a:xfrm>
          <a:prstGeom prst="rect">
            <a:avLst/>
          </a:prstGeom>
          <a:ln w="38100" cmpd="sng">
            <a:solidFill>
              <a:schemeClr val="tx1"/>
            </a:solidFill>
            <a:prstDash val="dot"/>
          </a:ln>
        </p:spPr>
        <p:txBody>
          <a:bodyPr wrap="square">
            <a:spAutoFit/>
          </a:bodyPr>
          <a:lstStyle/>
          <a:p>
            <a:r>
              <a:rPr lang="en-US" dirty="0" smtClean="0"/>
              <a:t>“A </a:t>
            </a:r>
            <a:r>
              <a:rPr lang="en-US" dirty="0"/>
              <a:t>mind stretched to a new idea never goes back to its original dimensions</a:t>
            </a:r>
            <a:r>
              <a:rPr lang="en-US" dirty="0" smtClean="0"/>
              <a:t>.”  </a:t>
            </a:r>
          </a:p>
          <a:p>
            <a:r>
              <a:rPr lang="en-US" dirty="0" smtClean="0"/>
              <a:t>				-Oliver </a:t>
            </a:r>
            <a:r>
              <a:rPr lang="en-US" dirty="0" err="1"/>
              <a:t>Wendall</a:t>
            </a:r>
            <a:r>
              <a:rPr lang="en-US" dirty="0"/>
              <a:t> Holmes, jurist</a:t>
            </a:r>
          </a:p>
        </p:txBody>
      </p:sp>
      <p:pic>
        <p:nvPicPr>
          <p:cNvPr id="7" name="Picture 6"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673" y="2687409"/>
            <a:ext cx="4782692" cy="1407997"/>
          </a:xfrm>
          <a:prstGeom prst="rect">
            <a:avLst/>
          </a:prstGeom>
          <a:ln w="57150" cmpd="sng">
            <a:solidFill>
              <a:schemeClr val="tx1"/>
            </a:solidFill>
          </a:ln>
        </p:spPr>
      </p:pic>
      <p:sp>
        <p:nvSpPr>
          <p:cNvPr id="4" name="TextBox 3"/>
          <p:cNvSpPr txBox="1"/>
          <p:nvPr/>
        </p:nvSpPr>
        <p:spPr>
          <a:xfrm>
            <a:off x="6911188" y="3414930"/>
            <a:ext cx="1915333" cy="523220"/>
          </a:xfrm>
          <a:prstGeom prst="rect">
            <a:avLst/>
          </a:prstGeom>
          <a:noFill/>
        </p:spPr>
        <p:txBody>
          <a:bodyPr wrap="none" rtlCol="0">
            <a:spAutoFit/>
          </a:bodyPr>
          <a:lstStyle/>
          <a:p>
            <a:r>
              <a:rPr lang="en-US" sz="2800" u="sng" dirty="0" smtClean="0"/>
              <a:t>Sounds Like</a:t>
            </a:r>
            <a:endParaRPr lang="en-US" sz="2800" u="sng" dirty="0"/>
          </a:p>
        </p:txBody>
      </p:sp>
    </p:spTree>
    <p:extLst>
      <p:ext uri="{BB962C8B-B14F-4D97-AF65-F5344CB8AC3E}">
        <p14:creationId xmlns:p14="http://schemas.microsoft.com/office/powerpoint/2010/main" val="313671991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 back to the article.</a:t>
            </a:r>
            <a:endParaRPr lang="en-US" dirty="0"/>
          </a:p>
        </p:txBody>
      </p:sp>
      <p:sp>
        <p:nvSpPr>
          <p:cNvPr id="3" name="Content Placeholder 2"/>
          <p:cNvSpPr>
            <a:spLocks noGrp="1"/>
          </p:cNvSpPr>
          <p:nvPr>
            <p:ph idx="1"/>
          </p:nvPr>
        </p:nvSpPr>
        <p:spPr/>
        <p:txBody>
          <a:bodyPr/>
          <a:lstStyle/>
          <a:p>
            <a:r>
              <a:rPr lang="en-US" dirty="0" smtClean="0"/>
              <a:t>If you are really processing and comprehending what you read, then your thinking will change as you synthesize.</a:t>
            </a:r>
          </a:p>
          <a:p>
            <a:r>
              <a:rPr lang="en-US" dirty="0" smtClean="0"/>
              <a:t>Complete these stems about the article:</a:t>
            </a:r>
          </a:p>
          <a:p>
            <a:r>
              <a:rPr lang="en-US" dirty="0" smtClean="0"/>
              <a:t>“First I was thinking …”</a:t>
            </a:r>
          </a:p>
          <a:p>
            <a:r>
              <a:rPr lang="en-US" dirty="0" smtClean="0"/>
              <a:t>“Then I was thinking …”</a:t>
            </a:r>
          </a:p>
          <a:p>
            <a:r>
              <a:rPr lang="en-US" dirty="0" smtClean="0"/>
              <a:t>“Now I think …”</a:t>
            </a:r>
            <a:endParaRPr lang="en-US" dirty="0"/>
          </a:p>
        </p:txBody>
      </p:sp>
    </p:spTree>
    <p:extLst>
      <p:ext uri="{BB962C8B-B14F-4D97-AF65-F5344CB8AC3E}">
        <p14:creationId xmlns:p14="http://schemas.microsoft.com/office/powerpoint/2010/main" val="23519619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Has your understanding of the definition of  </a:t>
            </a:r>
            <a:r>
              <a:rPr lang="en-US" dirty="0"/>
              <a:t>Thinking </a:t>
            </a:r>
            <a:r>
              <a:rPr lang="en-US" dirty="0" smtClean="0"/>
              <a:t>Strategies changed?  Explain.</a:t>
            </a:r>
            <a:endParaRPr lang="en-US" dirty="0"/>
          </a:p>
          <a:p>
            <a:r>
              <a:rPr lang="en-US" dirty="0"/>
              <a:t>List ways you </a:t>
            </a:r>
            <a:r>
              <a:rPr lang="en-US" dirty="0" smtClean="0"/>
              <a:t>will use Thinking </a:t>
            </a:r>
            <a:r>
              <a:rPr lang="en-US" dirty="0"/>
              <a:t>Strategies </a:t>
            </a:r>
            <a:r>
              <a:rPr lang="en-US" dirty="0" smtClean="0"/>
              <a:t>in your classes this year.</a:t>
            </a:r>
            <a:endParaRPr lang="en-US" dirty="0"/>
          </a:p>
          <a:p>
            <a:r>
              <a:rPr lang="en-US" dirty="0"/>
              <a:t>What questions do you still have about Thinking Strategies?  </a:t>
            </a:r>
          </a:p>
          <a:p>
            <a:r>
              <a:rPr lang="en-US" dirty="0" smtClean="0"/>
              <a:t>Has </a:t>
            </a:r>
            <a:r>
              <a:rPr lang="en-US" dirty="0"/>
              <a:t>your overall attitude about Thinking </a:t>
            </a:r>
            <a:r>
              <a:rPr lang="en-US" dirty="0" smtClean="0"/>
              <a:t>Strategies changed?  Explain why or why not.</a:t>
            </a:r>
            <a:endParaRPr lang="en-US" dirty="0"/>
          </a:p>
        </p:txBody>
      </p:sp>
    </p:spTree>
    <p:extLst>
      <p:ext uri="{BB962C8B-B14F-4D97-AF65-F5344CB8AC3E}">
        <p14:creationId xmlns:p14="http://schemas.microsoft.com/office/powerpoint/2010/main" val="16224520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Metacognition - What does it mean?</a:t>
            </a:r>
            <a:endParaRPr lang="en-US" dirty="0"/>
          </a:p>
        </p:txBody>
      </p:sp>
      <p:sp>
        <p:nvSpPr>
          <p:cNvPr id="3" name="Content Placeholder 2"/>
          <p:cNvSpPr>
            <a:spLocks noGrp="1"/>
          </p:cNvSpPr>
          <p:nvPr>
            <p:ph idx="1"/>
          </p:nvPr>
        </p:nvSpPr>
        <p:spPr/>
        <p:txBody>
          <a:bodyPr>
            <a:normAutofit/>
          </a:bodyPr>
          <a:lstStyle/>
          <a:p>
            <a:r>
              <a:rPr lang="en-US" dirty="0"/>
              <a:t>Look up the definition for the prefix “meta” and the definition for the root word “cognition.”  Based on their separate meanings, what do you think the word </a:t>
            </a:r>
            <a:r>
              <a:rPr lang="en-US" i="1" dirty="0"/>
              <a:t>metacognition</a:t>
            </a:r>
            <a:r>
              <a:rPr lang="en-US" dirty="0"/>
              <a:t> means?  </a:t>
            </a:r>
          </a:p>
          <a:p>
            <a:r>
              <a:rPr lang="en-US" dirty="0"/>
              <a:t> </a:t>
            </a:r>
            <a:r>
              <a:rPr lang="en-US" dirty="0" smtClean="0"/>
              <a:t>Share </a:t>
            </a:r>
            <a:r>
              <a:rPr lang="en-US" dirty="0"/>
              <a:t>your ideas with your </a:t>
            </a:r>
            <a:r>
              <a:rPr lang="en-US" dirty="0" smtClean="0"/>
              <a:t>group.</a:t>
            </a:r>
          </a:p>
          <a:p>
            <a:r>
              <a:rPr lang="en-US" dirty="0" smtClean="0"/>
              <a:t>Now, let’s see how close you got …</a:t>
            </a:r>
            <a:endParaRPr lang="en-US" dirty="0"/>
          </a:p>
          <a:p>
            <a:endParaRPr lang="en-US" dirty="0"/>
          </a:p>
        </p:txBody>
      </p:sp>
    </p:spTree>
    <p:extLst>
      <p:ext uri="{BB962C8B-B14F-4D97-AF65-F5344CB8AC3E}">
        <p14:creationId xmlns:p14="http://schemas.microsoft.com/office/powerpoint/2010/main" val="25517387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cmpd="sng">
            <a:solidFill>
              <a:schemeClr val="tx2"/>
            </a:solidFill>
          </a:ln>
        </p:spPr>
        <p:txBody>
          <a:bodyPr>
            <a:normAutofit fontScale="90000"/>
          </a:bodyPr>
          <a:lstStyle/>
          <a:p>
            <a:r>
              <a:rPr lang="en-US" dirty="0" smtClean="0"/>
              <a:t>Metacognition:  Thinking about my thinking.</a:t>
            </a:r>
            <a:endParaRPr lang="en-US" dirty="0"/>
          </a:p>
        </p:txBody>
      </p:sp>
      <p:sp>
        <p:nvSpPr>
          <p:cNvPr id="3" name="Content Placeholder 2"/>
          <p:cNvSpPr>
            <a:spLocks noGrp="1"/>
          </p:cNvSpPr>
          <p:nvPr>
            <p:ph idx="1"/>
          </p:nvPr>
        </p:nvSpPr>
        <p:spPr>
          <a:xfrm>
            <a:off x="4815610" y="3635821"/>
            <a:ext cx="3948046" cy="2890518"/>
          </a:xfrm>
          <a:ln w="57150" cmpd="sng">
            <a:solidFill>
              <a:schemeClr val="tx1"/>
            </a:solidFill>
          </a:ln>
        </p:spPr>
        <p:txBody>
          <a:bodyPr>
            <a:normAutofit/>
          </a:bodyPr>
          <a:lstStyle/>
          <a:p>
            <a:r>
              <a:rPr lang="en-US" dirty="0" smtClean="0"/>
              <a:t>I’m thinking …</a:t>
            </a:r>
          </a:p>
          <a:p>
            <a:r>
              <a:rPr lang="en-US" dirty="0" smtClean="0"/>
              <a:t>I’m noticing …</a:t>
            </a:r>
          </a:p>
          <a:p>
            <a:r>
              <a:rPr lang="en-US" dirty="0" smtClean="0"/>
              <a:t>I’m wondering …</a:t>
            </a:r>
          </a:p>
          <a:p>
            <a:r>
              <a:rPr lang="en-US" dirty="0" smtClean="0"/>
              <a:t>I’m seeing …</a:t>
            </a:r>
          </a:p>
          <a:p>
            <a:r>
              <a:rPr lang="en-US" dirty="0" smtClean="0"/>
              <a:t>I’m feeling …</a:t>
            </a:r>
            <a:endParaRPr lang="en-US" dirty="0"/>
          </a:p>
        </p:txBody>
      </p:sp>
      <p:sp>
        <p:nvSpPr>
          <p:cNvPr id="5" name="Rectangle 4"/>
          <p:cNvSpPr/>
          <p:nvPr/>
        </p:nvSpPr>
        <p:spPr>
          <a:xfrm>
            <a:off x="1232193" y="1630420"/>
            <a:ext cx="7701495" cy="923330"/>
          </a:xfrm>
          <a:prstGeom prst="rect">
            <a:avLst/>
          </a:prstGeom>
          <a:ln w="38100" cmpd="sng">
            <a:solidFill>
              <a:schemeClr val="tx1"/>
            </a:solidFill>
            <a:prstDash val="dot"/>
          </a:ln>
        </p:spPr>
        <p:txBody>
          <a:bodyPr wrap="square">
            <a:spAutoFit/>
          </a:bodyPr>
          <a:lstStyle/>
          <a:p>
            <a:r>
              <a:rPr lang="en-US" dirty="0" smtClean="0"/>
              <a:t>“Thinking </a:t>
            </a:r>
            <a:r>
              <a:rPr lang="en-US" dirty="0"/>
              <a:t>is the hardest work there is, which is probably the reason why so few engage in it</a:t>
            </a:r>
            <a:r>
              <a:rPr lang="en-US" dirty="0" smtClean="0"/>
              <a:t>.”      </a:t>
            </a:r>
          </a:p>
          <a:p>
            <a:r>
              <a:rPr lang="en-US" dirty="0"/>
              <a:t>	</a:t>
            </a:r>
            <a:r>
              <a:rPr lang="en-US" dirty="0" smtClean="0"/>
              <a:t>				- Henry Ford, industrialist</a:t>
            </a:r>
            <a:endParaRPr lang="en-US" dirty="0"/>
          </a:p>
        </p:txBody>
      </p:sp>
      <p:pic>
        <p:nvPicPr>
          <p:cNvPr id="6" name="Picture 5" descr="Escher-Metacognition-210x3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5608" y="2867237"/>
            <a:ext cx="2667000" cy="3810000"/>
          </a:xfrm>
          <a:prstGeom prst="rect">
            <a:avLst/>
          </a:prstGeom>
          <a:ln w="57150" cmpd="sng">
            <a:solidFill>
              <a:schemeClr val="tx1"/>
            </a:solidFill>
          </a:ln>
        </p:spPr>
      </p:pic>
      <p:sp>
        <p:nvSpPr>
          <p:cNvPr id="7" name="TextBox 6"/>
          <p:cNvSpPr txBox="1"/>
          <p:nvPr/>
        </p:nvSpPr>
        <p:spPr>
          <a:xfrm>
            <a:off x="4815610" y="3075732"/>
            <a:ext cx="3407079" cy="523220"/>
          </a:xfrm>
          <a:prstGeom prst="rect">
            <a:avLst/>
          </a:prstGeom>
          <a:noFill/>
        </p:spPr>
        <p:txBody>
          <a:bodyPr wrap="square" rtlCol="0">
            <a:spAutoFit/>
          </a:bodyPr>
          <a:lstStyle/>
          <a:p>
            <a:r>
              <a:rPr lang="en-US" sz="2800" u="sng" dirty="0" smtClean="0"/>
              <a:t>Sounds Like</a:t>
            </a:r>
            <a:endParaRPr lang="en-US" sz="2800" u="sng" dirty="0"/>
          </a:p>
        </p:txBody>
      </p:sp>
    </p:spTree>
    <p:extLst>
      <p:ext uri="{BB962C8B-B14F-4D97-AF65-F5344CB8AC3E}">
        <p14:creationId xmlns:p14="http://schemas.microsoft.com/office/powerpoint/2010/main" val="42111208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the article, “Kids Who Crossed U.S. Border.”</a:t>
            </a:r>
            <a:endParaRPr lang="en-US" dirty="0"/>
          </a:p>
        </p:txBody>
      </p:sp>
      <p:sp>
        <p:nvSpPr>
          <p:cNvPr id="3" name="Content Placeholder 2"/>
          <p:cNvSpPr>
            <a:spLocks noGrp="1"/>
          </p:cNvSpPr>
          <p:nvPr>
            <p:ph idx="1"/>
          </p:nvPr>
        </p:nvSpPr>
        <p:spPr/>
        <p:txBody>
          <a:bodyPr>
            <a:normAutofit lnSpcReduction="10000"/>
          </a:bodyPr>
          <a:lstStyle/>
          <a:p>
            <a:r>
              <a:rPr lang="en-US" dirty="0" smtClean="0"/>
              <a:t>As you read, make notes in the text about your metacognition – how are you processing and comprehending what you read?  You may want use the “Sounds Like” stems to help you.</a:t>
            </a:r>
          </a:p>
          <a:p>
            <a:r>
              <a:rPr lang="en-US" sz="2800" dirty="0" smtClean="0"/>
              <a:t>For example, the article says, “They (the students) are also very scared because they don’t have certainty for their future here.”  When I process that statement</a:t>
            </a:r>
            <a:r>
              <a:rPr lang="en-US" sz="2800" u="sng" dirty="0" smtClean="0"/>
              <a:t> </a:t>
            </a:r>
            <a:r>
              <a:rPr lang="en-US" sz="2800" b="1" u="sng" dirty="0" smtClean="0"/>
              <a:t>I am feeling </a:t>
            </a:r>
            <a:r>
              <a:rPr lang="en-US" sz="2800" u="sng" dirty="0" smtClean="0"/>
              <a:t>sympathy for kids who don’t know if they have a safe future.</a:t>
            </a:r>
            <a:endParaRPr lang="en-US" sz="2800" u="sng" dirty="0"/>
          </a:p>
        </p:txBody>
      </p:sp>
    </p:spTree>
    <p:extLst>
      <p:ext uri="{BB962C8B-B14F-4D97-AF65-F5344CB8AC3E}">
        <p14:creationId xmlns:p14="http://schemas.microsoft.com/office/powerpoint/2010/main" val="3289931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Questioning - What does it mean?</a:t>
            </a:r>
            <a:endParaRPr lang="en-US" dirty="0"/>
          </a:p>
        </p:txBody>
      </p:sp>
      <p:sp>
        <p:nvSpPr>
          <p:cNvPr id="3" name="Content Placeholder 2"/>
          <p:cNvSpPr>
            <a:spLocks noGrp="1"/>
          </p:cNvSpPr>
          <p:nvPr>
            <p:ph idx="1"/>
          </p:nvPr>
        </p:nvSpPr>
        <p:spPr/>
        <p:txBody>
          <a:bodyPr/>
          <a:lstStyle/>
          <a:p>
            <a:r>
              <a:rPr lang="en-US" dirty="0"/>
              <a:t>Try to come up with a definition for </a:t>
            </a:r>
            <a:r>
              <a:rPr lang="en-US" i="1" dirty="0"/>
              <a:t>questioning</a:t>
            </a:r>
            <a:r>
              <a:rPr lang="en-US" dirty="0"/>
              <a:t> without asking each other any questions as you try to figure it out.</a:t>
            </a:r>
          </a:p>
          <a:p>
            <a:r>
              <a:rPr lang="en-US" dirty="0" smtClean="0"/>
              <a:t>Now, let’s see how close you got …</a:t>
            </a:r>
            <a:endParaRPr lang="en-US" dirty="0"/>
          </a:p>
        </p:txBody>
      </p:sp>
    </p:spTree>
    <p:extLst>
      <p:ext uri="{BB962C8B-B14F-4D97-AF65-F5344CB8AC3E}">
        <p14:creationId xmlns:p14="http://schemas.microsoft.com/office/powerpoint/2010/main" val="11556736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cmpd="sng">
            <a:solidFill>
              <a:schemeClr val="tx2"/>
            </a:solidFill>
          </a:ln>
        </p:spPr>
        <p:txBody>
          <a:bodyPr>
            <a:normAutofit fontScale="90000"/>
          </a:bodyPr>
          <a:lstStyle/>
          <a:p>
            <a:r>
              <a:rPr lang="en-US" dirty="0" smtClean="0"/>
              <a:t>Questioning:  Curiosity about the world around me.</a:t>
            </a:r>
            <a:endParaRPr lang="en-US" dirty="0"/>
          </a:p>
        </p:txBody>
      </p:sp>
      <p:sp>
        <p:nvSpPr>
          <p:cNvPr id="3" name="Content Placeholder 2"/>
          <p:cNvSpPr>
            <a:spLocks noGrp="1"/>
          </p:cNvSpPr>
          <p:nvPr>
            <p:ph idx="1"/>
          </p:nvPr>
        </p:nvSpPr>
        <p:spPr>
          <a:xfrm>
            <a:off x="1184140" y="3194855"/>
            <a:ext cx="4222419" cy="3494110"/>
          </a:xfrm>
          <a:ln w="57150" cmpd="sng">
            <a:solidFill>
              <a:schemeClr val="tx1"/>
            </a:solidFill>
          </a:ln>
        </p:spPr>
        <p:txBody>
          <a:bodyPr/>
          <a:lstStyle/>
          <a:p>
            <a:r>
              <a:rPr lang="en-US" dirty="0" smtClean="0"/>
              <a:t>I wonder …</a:t>
            </a:r>
          </a:p>
          <a:p>
            <a:r>
              <a:rPr lang="en-US" dirty="0" smtClean="0"/>
              <a:t>What if …</a:t>
            </a:r>
          </a:p>
          <a:p>
            <a:r>
              <a:rPr lang="en-US" dirty="0" smtClean="0"/>
              <a:t>Why …</a:t>
            </a:r>
          </a:p>
          <a:p>
            <a:r>
              <a:rPr lang="en-US" dirty="0" smtClean="0"/>
              <a:t>I don’t understand …</a:t>
            </a:r>
          </a:p>
          <a:p>
            <a:r>
              <a:rPr lang="en-US" dirty="0" smtClean="0"/>
              <a:t>It confused me …</a:t>
            </a:r>
          </a:p>
          <a:p>
            <a:r>
              <a:rPr lang="en-US" dirty="0" smtClean="0"/>
              <a:t>How could …</a:t>
            </a:r>
            <a:endParaRPr lang="en-US" dirty="0"/>
          </a:p>
        </p:txBody>
      </p:sp>
      <p:sp>
        <p:nvSpPr>
          <p:cNvPr id="6" name="Rectangle 5"/>
          <p:cNvSpPr/>
          <p:nvPr/>
        </p:nvSpPr>
        <p:spPr>
          <a:xfrm>
            <a:off x="1659688" y="1584280"/>
            <a:ext cx="7103967" cy="646331"/>
          </a:xfrm>
          <a:prstGeom prst="rect">
            <a:avLst/>
          </a:prstGeom>
          <a:ln w="38100" cmpd="sng">
            <a:solidFill>
              <a:schemeClr val="tx1"/>
            </a:solidFill>
            <a:prstDash val="dot"/>
          </a:ln>
        </p:spPr>
        <p:txBody>
          <a:bodyPr wrap="square">
            <a:spAutoFit/>
          </a:bodyPr>
          <a:lstStyle/>
          <a:p>
            <a:r>
              <a:rPr lang="en-US" dirty="0" smtClean="0"/>
              <a:t>“The </a:t>
            </a:r>
            <a:r>
              <a:rPr lang="en-US" dirty="0"/>
              <a:t>important thing is not to stop questioning</a:t>
            </a:r>
            <a:r>
              <a:rPr lang="en-US" dirty="0" smtClean="0"/>
              <a:t>.”    </a:t>
            </a:r>
          </a:p>
          <a:p>
            <a:r>
              <a:rPr lang="en-US" dirty="0" smtClean="0"/>
              <a:t>       					-Albert </a:t>
            </a:r>
            <a:r>
              <a:rPr lang="en-US" dirty="0"/>
              <a:t>Einstein </a:t>
            </a:r>
          </a:p>
        </p:txBody>
      </p:sp>
      <p:pic>
        <p:nvPicPr>
          <p:cNvPr id="8" name="Picture 7" descr="Unknow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2147" y="2569213"/>
            <a:ext cx="2741508" cy="4119752"/>
          </a:xfrm>
          <a:prstGeom prst="rect">
            <a:avLst/>
          </a:prstGeom>
          <a:ln w="57150" cmpd="sng">
            <a:solidFill>
              <a:schemeClr val="tx1"/>
            </a:solidFill>
          </a:ln>
        </p:spPr>
      </p:pic>
      <p:sp>
        <p:nvSpPr>
          <p:cNvPr id="4" name="TextBox 3"/>
          <p:cNvSpPr txBox="1"/>
          <p:nvPr/>
        </p:nvSpPr>
        <p:spPr>
          <a:xfrm>
            <a:off x="1184140" y="2569213"/>
            <a:ext cx="1914820" cy="523220"/>
          </a:xfrm>
          <a:prstGeom prst="rect">
            <a:avLst/>
          </a:prstGeom>
          <a:noFill/>
        </p:spPr>
        <p:txBody>
          <a:bodyPr wrap="none" rtlCol="0">
            <a:spAutoFit/>
          </a:bodyPr>
          <a:lstStyle/>
          <a:p>
            <a:r>
              <a:rPr lang="en-US" sz="2800" u="sng" dirty="0"/>
              <a:t>Sounds Like</a:t>
            </a:r>
          </a:p>
        </p:txBody>
      </p:sp>
    </p:spTree>
    <p:extLst>
      <p:ext uri="{BB962C8B-B14F-4D97-AF65-F5344CB8AC3E}">
        <p14:creationId xmlns:p14="http://schemas.microsoft.com/office/powerpoint/2010/main" val="5889592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 back to the article.</a:t>
            </a:r>
            <a:endParaRPr lang="en-US" dirty="0"/>
          </a:p>
        </p:txBody>
      </p:sp>
      <p:sp>
        <p:nvSpPr>
          <p:cNvPr id="3" name="Content Placeholder 2"/>
          <p:cNvSpPr>
            <a:spLocks noGrp="1"/>
          </p:cNvSpPr>
          <p:nvPr>
            <p:ph idx="1"/>
          </p:nvPr>
        </p:nvSpPr>
        <p:spPr/>
        <p:txBody>
          <a:bodyPr/>
          <a:lstStyle/>
          <a:p>
            <a:r>
              <a:rPr lang="en-US" dirty="0" smtClean="0"/>
              <a:t>Create a list of at least 5 questions you have about what you read.</a:t>
            </a:r>
          </a:p>
          <a:p>
            <a:r>
              <a:rPr lang="en-US" dirty="0" smtClean="0"/>
              <a:t>Share your questions with your group.</a:t>
            </a:r>
          </a:p>
          <a:p>
            <a:r>
              <a:rPr lang="en-US" dirty="0" smtClean="0"/>
              <a:t>What are some strategies you could use to find answers to your questions?</a:t>
            </a:r>
            <a:endParaRPr lang="en-US" dirty="0"/>
          </a:p>
        </p:txBody>
      </p:sp>
    </p:spTree>
    <p:extLst>
      <p:ext uri="{BB962C8B-B14F-4D97-AF65-F5344CB8AC3E}">
        <p14:creationId xmlns:p14="http://schemas.microsoft.com/office/powerpoint/2010/main" val="2689026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How did using your metacognition strategies help you process and comprehend the article?</a:t>
            </a:r>
          </a:p>
          <a:p>
            <a:r>
              <a:rPr lang="en-US" dirty="0" smtClean="0"/>
              <a:t>How did questioning clarify your understanding of the article?</a:t>
            </a:r>
          </a:p>
          <a:p>
            <a:r>
              <a:rPr lang="en-US" dirty="0" smtClean="0"/>
              <a:t>Which strategy did you find easier to use/like better?  Explain your thinking.</a:t>
            </a:r>
            <a:endParaRPr lang="en-US" dirty="0"/>
          </a:p>
        </p:txBody>
      </p:sp>
    </p:spTree>
    <p:extLst>
      <p:ext uri="{BB962C8B-B14F-4D97-AF65-F5344CB8AC3E}">
        <p14:creationId xmlns:p14="http://schemas.microsoft.com/office/powerpoint/2010/main" val="104784789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5695</TotalTime>
  <Words>1603</Words>
  <Application>Microsoft Macintosh PowerPoint</Application>
  <PresentationFormat>On-screen Show (4:3)</PresentationFormat>
  <Paragraphs>153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Thinking Strategies</vt:lpstr>
      <vt:lpstr>Activate Your Thinking</vt:lpstr>
      <vt:lpstr>Metacognition - What does it mean?</vt:lpstr>
      <vt:lpstr>Metacognition:  Thinking about my thinking.</vt:lpstr>
      <vt:lpstr>Read the article, “Kids Who Crossed U.S. Border.”</vt:lpstr>
      <vt:lpstr>Questioning - What does it mean?</vt:lpstr>
      <vt:lpstr>Questioning:  Curiosity about the world around me.</vt:lpstr>
      <vt:lpstr>Refer back to the article.</vt:lpstr>
      <vt:lpstr>Reflection</vt:lpstr>
      <vt:lpstr>Schema – What does it mean?</vt:lpstr>
      <vt:lpstr>Schema:  My background knowledge or experiences.  </vt:lpstr>
      <vt:lpstr>Refer back to the article.</vt:lpstr>
      <vt:lpstr>Determining Importance – What does it mean? </vt:lpstr>
      <vt:lpstr>Determining Importance:  </vt:lpstr>
      <vt:lpstr>Refer back to the article.</vt:lpstr>
      <vt:lpstr>Reflection</vt:lpstr>
      <vt:lpstr>Inferring – What does it mean?</vt:lpstr>
      <vt:lpstr>Inferring:  Drawing a conclusion based on evidence.</vt:lpstr>
      <vt:lpstr>Refer back to the article.</vt:lpstr>
      <vt:lpstr>Sensory Details – What does it mean?</vt:lpstr>
      <vt:lpstr>Sensory Details:  Creating a picture, sound, texture, or smell in my mind.</vt:lpstr>
      <vt:lpstr>Refer back to the article.</vt:lpstr>
      <vt:lpstr>Reflection</vt:lpstr>
      <vt:lpstr>Synthesis – What does it mean?</vt:lpstr>
      <vt:lpstr>Synthesis:  The evolution of my thoughts.</vt:lpstr>
      <vt:lpstr>Refer back to the article.</vt:lpstr>
      <vt:lpstr>Final Thoughts</vt:lpstr>
    </vt:vector>
  </TitlesOfParts>
  <Company>Henry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Strategies</dc:title>
  <dc:creator>Jill Clark</dc:creator>
  <cp:lastModifiedBy>Jill Clark</cp:lastModifiedBy>
  <cp:revision>89</cp:revision>
  <dcterms:created xsi:type="dcterms:W3CDTF">2014-07-24T19:52:55Z</dcterms:created>
  <dcterms:modified xsi:type="dcterms:W3CDTF">2014-08-09T21:28:44Z</dcterms:modified>
</cp:coreProperties>
</file>