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2" Type="http://schemas.openxmlformats.org/officeDocument/2006/relationships/hyperlink" Target="http://www.brainyquote.com/quotes/authors/h/haile_selassi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brainyquote.com/quotes/authors/n/nina_simone.html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2" Type="http://schemas.openxmlformats.org/officeDocument/2006/relationships/hyperlink" Target="http://www.brainyquote.com/quotes/authors/j/josefa_iloil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Warm-ups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Community Building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092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94" y="5074142"/>
            <a:ext cx="6181611" cy="1162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What punctuation is being used?</a:t>
            </a:r>
            <a:br>
              <a:rPr lang="en-US" dirty="0" smtClean="0"/>
            </a:br>
            <a:r>
              <a:rPr lang="en-US" dirty="0" smtClean="0"/>
              <a:t>2. What’s the punctuation doing?</a:t>
            </a:r>
            <a:br>
              <a:rPr lang="en-US" dirty="0" smtClean="0"/>
            </a:br>
            <a:r>
              <a:rPr lang="en-US" dirty="0"/>
              <a:t>3</a:t>
            </a:r>
            <a:r>
              <a:rPr lang="en-US" dirty="0" smtClean="0"/>
              <a:t>. How does it sound as you read it?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94" y="1457755"/>
            <a:ext cx="6179566" cy="239236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We must become bigger than we have been: more courageous, greater in spirit, larger in outlook. We must become members of a new race, overcoming petty prejudice, owing our ultimate allegiance not to nations but to our fellow men within the human community.</a:t>
            </a:r>
          </a:p>
          <a:p>
            <a:r>
              <a:rPr lang="en-US" b="1" dirty="0">
                <a:hlinkClick r:id="rId2"/>
              </a:rPr>
              <a:t>Haile Selassie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2288" b="12288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1137890" y="510554"/>
            <a:ext cx="307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WARM-UP #1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904275" y="1225648"/>
            <a:ext cx="1923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Emperor Haile Selassie I worked to modernize </a:t>
            </a:r>
            <a:r>
              <a:rPr lang="en-US" sz="1400" dirty="0" smtClean="0"/>
              <a:t>Ethiopia.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2438" y="4782380"/>
            <a:ext cx="1300508" cy="1108973"/>
          </a:xfrm>
          <a:prstGeom prst="rect">
            <a:avLst/>
          </a:prstGeom>
        </p:spPr>
      </p:pic>
      <p:pic>
        <p:nvPicPr>
          <p:cNvPr id="12" name="Picture Placeholder 11"/>
          <p:cNvPicPr>
            <a:picLocks noGrp="1" noChangeAspect="1"/>
          </p:cNvPicPr>
          <p:nvPr>
            <p:ph type="pic" sz="quarter" idx="14"/>
          </p:nvPr>
        </p:nvPicPr>
        <p:blipFill>
          <a:blip r:embed="rId5"/>
          <a:srcRect t="463" b="463"/>
          <a:stretch>
            <a:fillRect/>
          </a:stretch>
        </p:blipFill>
        <p:spPr>
          <a:xfrm>
            <a:off x="7966611" y="5743702"/>
            <a:ext cx="993814" cy="984980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3827" y="4534922"/>
            <a:ext cx="1026011" cy="107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0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2452" y="4750375"/>
            <a:ext cx="5461548" cy="933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What punctuation do you notice?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2453" y="5583227"/>
            <a:ext cx="5294950" cy="10674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2. How would it be different if the ellipses were removed?</a:t>
            </a:r>
            <a:endParaRPr lang="en-US" sz="28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13027" b="13027"/>
          <a:stretch>
            <a:fillRect/>
          </a:stretch>
        </p:blipFill>
        <p:spPr/>
      </p:pic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2655" b="2655"/>
          <a:stretch>
            <a:fillRect/>
          </a:stretch>
        </p:blipFill>
        <p:spPr>
          <a:xfrm>
            <a:off x="6961547" y="2543479"/>
            <a:ext cx="2015855" cy="163029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08131" y="488568"/>
            <a:ext cx="3086100" cy="2040905"/>
          </a:xfrm>
        </p:spPr>
        <p:txBody>
          <a:bodyPr/>
          <a:lstStyle/>
          <a:p>
            <a:r>
              <a:rPr lang="en-US" sz="2400" dirty="0"/>
              <a:t>The worst thing about that kind of prejudice... is that while you feel hurt and angry and all the rest of it, it feeds you self-doubt. You start thinking, perhaps I am not good enough.</a:t>
            </a:r>
          </a:p>
          <a:p>
            <a:r>
              <a:rPr lang="en-US" sz="2400" dirty="0">
                <a:hlinkClick r:id="rId4"/>
              </a:rPr>
              <a:t>Nina Simone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19991" y="402609"/>
            <a:ext cx="21574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Nina Simone was </a:t>
            </a:r>
            <a:r>
              <a:rPr lang="en-US" sz="1400" dirty="0" smtClean="0"/>
              <a:t>a singer</a:t>
            </a:r>
            <a:r>
              <a:rPr lang="en-US" sz="1400" dirty="0"/>
              <a:t>, songwriter, pianist, arranger, and civil rights activist widely associated with jazz </a:t>
            </a:r>
            <a:r>
              <a:rPr lang="en-US" sz="1400" dirty="0" smtClean="0"/>
              <a:t>music.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24388" y="2794977"/>
            <a:ext cx="1936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WARM-UP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8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812" y="4074245"/>
            <a:ext cx="6052850" cy="1897931"/>
          </a:xfrm>
        </p:spPr>
        <p:txBody>
          <a:bodyPr>
            <a:noAutofit/>
          </a:bodyPr>
          <a:lstStyle/>
          <a:p>
            <a:r>
              <a:rPr lang="en-US" sz="2800" dirty="0" smtClean="0"/>
              <a:t>1. What do you notice about the punctuation?</a:t>
            </a:r>
            <a:br>
              <a:rPr lang="en-US" sz="2800" dirty="0" smtClean="0"/>
            </a:br>
            <a:r>
              <a:rPr lang="en-US" sz="2800" dirty="0" smtClean="0"/>
              <a:t>2. What is effect of the punctuation?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1702" y="5972176"/>
            <a:ext cx="6191157" cy="642188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WARM-UP #3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5819" y="489564"/>
            <a:ext cx="63118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 need to reach that happy stage of our development when differences and diversity are not seen as sources of division and distrust, but of strength and inspiration.</a:t>
            </a:r>
          </a:p>
          <a:p>
            <a:r>
              <a:rPr lang="en-US" sz="2800" b="1" dirty="0">
                <a:hlinkClick r:id="rId2"/>
              </a:rPr>
              <a:t>Josefa Iloilo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95693" y="2413485"/>
            <a:ext cx="19771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erved as </a:t>
            </a:r>
            <a:r>
              <a:rPr lang="en-US" sz="1400" dirty="0"/>
              <a:t>president of Fiji </a:t>
            </a:r>
            <a:r>
              <a:rPr lang="en-US" sz="1400" dirty="0" smtClean="0"/>
              <a:t>from 2000-2009. </a:t>
            </a:r>
            <a:r>
              <a:rPr lang="en-US" sz="1400" dirty="0"/>
              <a:t>Iloilo was respected for his attempts to mediate between indigenous Fijians and the country’s ethnic Indian minority.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806" y="352095"/>
            <a:ext cx="1747702" cy="1747901"/>
          </a:xfrm>
          <a:prstGeom prst="rect">
            <a:avLst/>
          </a:prstGeom>
        </p:spPr>
      </p:pic>
      <p:pic>
        <p:nvPicPr>
          <p:cNvPr id="10" name="Picture Placeholder 11"/>
          <p:cNvPicPr>
            <a:picLocks noGrp="1" noChangeAspect="1"/>
          </p:cNvPicPr>
          <p:nvPr>
            <p:ph type="pic" sz="quarter" idx="4294967295"/>
          </p:nvPr>
        </p:nvPicPr>
        <p:blipFill>
          <a:blip r:embed="rId4"/>
          <a:srcRect t="463" b="463"/>
          <a:stretch>
            <a:fillRect/>
          </a:stretch>
        </p:blipFill>
        <p:spPr>
          <a:xfrm>
            <a:off x="4722675" y="2923942"/>
            <a:ext cx="993814" cy="98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73986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100</TotalTime>
  <Words>249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Advantage</vt:lpstr>
      <vt:lpstr>Grammar Warm-ups</vt:lpstr>
      <vt:lpstr>1. What punctuation is being used? 2. What’s the punctuation doing? 3. How does it sound as you read it? </vt:lpstr>
      <vt:lpstr>1. What punctuation do you notice?</vt:lpstr>
      <vt:lpstr>1. What do you notice about the punctuation? 2. What is effect of the punctuation? 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Warm-ups</dc:title>
  <dc:creator>Jill Clark</dc:creator>
  <cp:lastModifiedBy>Jill Clark</cp:lastModifiedBy>
  <cp:revision>20</cp:revision>
  <dcterms:created xsi:type="dcterms:W3CDTF">2014-08-16T16:03:53Z</dcterms:created>
  <dcterms:modified xsi:type="dcterms:W3CDTF">2014-08-16T17:44:23Z</dcterms:modified>
</cp:coreProperties>
</file>