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60" r:id="rId4"/>
    <p:sldId id="261" r:id="rId5"/>
    <p:sldId id="278" r:id="rId6"/>
    <p:sldId id="28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9" r:id="rId15"/>
    <p:sldId id="282" r:id="rId16"/>
    <p:sldId id="270" r:id="rId17"/>
    <p:sldId id="280" r:id="rId18"/>
    <p:sldId id="271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3" autoAdjust="0"/>
    <p:restoredTop sz="94660"/>
  </p:normalViewPr>
  <p:slideViewPr>
    <p:cSldViewPr>
      <p:cViewPr varScale="1">
        <p:scale>
          <a:sx n="69" d="100"/>
          <a:sy n="69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CFFBF-9F86-4BE3-99B1-E87584DD5C9E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A8417-D24E-4269-9EEB-31ADE6D8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57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43FF3-EA4E-7842-B55F-02BB7BF2BED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5E80-41B7-8148-9C67-8ACBC589A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60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5E80-41B7-8148-9C67-8ACBC589A2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76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5E80-41B7-8148-9C67-8ACBC589A2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80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5E80-41B7-8148-9C67-8ACBC589A27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42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5E80-41B7-8148-9C67-8ACBC589A27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01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5E80-41B7-8148-9C67-8ACBC589A27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570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5E80-41B7-8148-9C67-8ACBC589A27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856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5E80-41B7-8148-9C67-8ACBC589A27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856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5E80-41B7-8148-9C67-8ACBC589A27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417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5E80-41B7-8148-9C67-8ACBC589A27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179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5E80-41B7-8148-9C67-8ACBC589A27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69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5E80-41B7-8148-9C67-8ACBC589A2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2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5E80-41B7-8148-9C67-8ACBC589A2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02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5E80-41B7-8148-9C67-8ACBC589A2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67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5E80-41B7-8148-9C67-8ACBC589A2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95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5E80-41B7-8148-9C67-8ACBC589A2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95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5E80-41B7-8148-9C67-8ACBC589A2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15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5E80-41B7-8148-9C67-8ACBC589A2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34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5E80-41B7-8148-9C67-8ACBC589A2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03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3C1053-63DF-4ECC-A34E-9149DC42C71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AF8EA-0E40-4752-8C26-99831670433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1053-63DF-4ECC-A34E-9149DC42C71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F8EA-0E40-4752-8C26-99831670433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1053-63DF-4ECC-A34E-9149DC42C71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F8EA-0E40-4752-8C26-99831670433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1053-63DF-4ECC-A34E-9149DC42C71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F8EA-0E40-4752-8C26-99831670433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1053-63DF-4ECC-A34E-9149DC42C71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F8EA-0E40-4752-8C26-9983167043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1053-63DF-4ECC-A34E-9149DC42C71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F8EA-0E40-4752-8C26-99831670433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1053-63DF-4ECC-A34E-9149DC42C71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F8EA-0E40-4752-8C26-99831670433A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1053-63DF-4ECC-A34E-9149DC42C71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F8EA-0E40-4752-8C26-99831670433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1053-63DF-4ECC-A34E-9149DC42C71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F8EA-0E40-4752-8C26-99831670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1053-63DF-4ECC-A34E-9149DC42C71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F8EA-0E40-4752-8C26-99831670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1053-63DF-4ECC-A34E-9149DC42C71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F8EA-0E40-4752-8C26-99831670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13C1053-63DF-4ECC-A34E-9149DC42C71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AFAF8EA-0E40-4752-8C26-9983167043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570156"/>
            <a:ext cx="8458200" cy="1054250"/>
          </a:xfrm>
        </p:spPr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09600" y="2514600"/>
            <a:ext cx="3882792" cy="3986963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Compare/contrast</a:t>
            </a:r>
            <a:r>
              <a:rPr lang="en-US" dirty="0" smtClean="0"/>
              <a:t> </a:t>
            </a:r>
            <a:r>
              <a:rPr lang="en-US" dirty="0"/>
              <a:t>your daily life to </a:t>
            </a:r>
            <a:r>
              <a:rPr lang="en-US" dirty="0" err="1" smtClean="0"/>
              <a:t>Salva’s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b="1" dirty="0" smtClean="0"/>
              <a:t>Infer</a:t>
            </a:r>
            <a:r>
              <a:rPr lang="en-US" dirty="0" smtClean="0"/>
              <a:t> the </a:t>
            </a:r>
            <a:r>
              <a:rPr lang="en-US" dirty="0"/>
              <a:t>thoughts and feelings </a:t>
            </a:r>
            <a:r>
              <a:rPr lang="en-US" dirty="0" err="1"/>
              <a:t>Salva</a:t>
            </a:r>
            <a:r>
              <a:rPr lang="en-US" dirty="0"/>
              <a:t> </a:t>
            </a:r>
            <a:r>
              <a:rPr lang="en-US" dirty="0" smtClean="0"/>
              <a:t>might have </a:t>
            </a:r>
            <a:r>
              <a:rPr lang="en-US" dirty="0"/>
              <a:t>felt as he ran away from his home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marL="0" lvl="0" indent="0" algn="r">
              <a:buNone/>
            </a:pPr>
            <a:endParaRPr lang="en-US" dirty="0" smtClean="0"/>
          </a:p>
          <a:p>
            <a:pPr marL="0" lvl="0" indent="0" algn="r">
              <a:buNone/>
            </a:pPr>
            <a:r>
              <a:rPr lang="en-US" dirty="0" smtClean="0"/>
              <a:t>8.RL.5 &amp; 8.RL.1</a:t>
            </a:r>
          </a:p>
          <a:p>
            <a:pPr marL="0" lvl="0" indent="0">
              <a:buNone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438400"/>
            <a:ext cx="25241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552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998310" cy="1054250"/>
          </a:xfrm>
        </p:spPr>
        <p:txBody>
          <a:bodyPr/>
          <a:lstStyle/>
          <a:p>
            <a:r>
              <a:rPr lang="en-US" dirty="0" smtClean="0"/>
              <a:t>Chapter 10  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688975" y="2286000"/>
            <a:ext cx="4721225" cy="3833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Nya and the man have two different </a:t>
            </a:r>
            <a:r>
              <a:rPr lang="en-US" b="1" dirty="0" smtClean="0"/>
              <a:t>points-of-view</a:t>
            </a:r>
            <a:r>
              <a:rPr lang="en-US" dirty="0" smtClean="0"/>
              <a:t> about finding water near her home.  What are their differing views?</a:t>
            </a:r>
          </a:p>
          <a:p>
            <a:r>
              <a:rPr lang="en-US" dirty="0" smtClean="0"/>
              <a:t>What is the </a:t>
            </a:r>
            <a:r>
              <a:rPr lang="en-US" b="1" dirty="0" smtClean="0"/>
              <a:t>effect</a:t>
            </a:r>
            <a:r>
              <a:rPr lang="en-US" dirty="0" smtClean="0"/>
              <a:t> of these different views on the </a:t>
            </a:r>
            <a:r>
              <a:rPr lang="en-US" b="1" dirty="0" smtClean="0"/>
              <a:t>plot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0" indent="0" algn="r">
              <a:buNone/>
            </a:pPr>
            <a:r>
              <a:rPr lang="en-US" dirty="0" smtClean="0"/>
              <a:t>8.RL.6</a:t>
            </a:r>
            <a:endParaRPr lang="en-US" dirty="0"/>
          </a:p>
        </p:txBody>
      </p:sp>
      <p:sp>
        <p:nvSpPr>
          <p:cNvPr id="4" name="AutoShape 2" descr="data:image/jpeg;base64,/9j/4AAQSkZJRgABAQAAAQABAAD/2wCEAAkGBxQSEBUUEBIUFBQUFRQUGBYVFBAXFxUVFBUXFxUWFRQYHSggGBwnHBUYIzEhJSkrLi4uGB8zODMsNygtLisBCgoKDg0OGxAQGy8kICQsNy0vNCwtLCw0LSwsLCwsLCwsLC0sLCwsLCw0LCwtLCwsLzQtMCwsLCwsLCwsLCwsLP/AABEIAOEA4QMBEQACEQEDEQH/xAAbAAABBQEBAAAAAAAAAAAAAAAAAgMEBQYBB//EAD4QAAIBAwIEBAIIAwcEAwAAAAECAwAEERIhBQYxQRMiUWFxgQcUIzJCkaGxcsHwJFJigpLR4RUzsvEWQ6L/xAAaAQEAAwEBAQAAAAAAAAAAAAAAAwQFAgEG/8QAOREAAgIBAgMFCAEDAgYDAAAAAAECAxEEIRIxQQUTUWFxIoGRobHB0fAyFCNC4fEGFVJigpIkM0P/2gAMAwEAAhEDEQA/APDaAKAKAKAKAKAKAKAKAKAKAKA7ih7gMUGGGKDDDFBg5Q8CgCgCgCgCgCgCgCgCgCgCgCgCgCgCgCgCgCgCgCgCgFBK8ydKLYtY68cjtVjghrniJFWKENecR33Yrwa84j3uw8KnEO7EmGnEed2JMNdcRy6xBir3iI3WNlK6ycODOV6cHKAKAKAKAKAKAKAKAKAKAKAKAKAKAKAKAWqV42dqGR1Iq4ciaNY+sVcORNGsj3GzbHtUkN1uV7vZnsSbLzD3FRWbMtab2478yWIai4i0qzohrziPe7Aw04j3uzhhr3iOe7ENFXqkcusjFhnBBB96lw8ZRWco54WsPzBoqKQlWR5E3xUiZXnDfA2yV6mRyhgRXRGFAFAFAFAFAFAFAFAFAFAFAFAdAoepZHUjrhyJowJCRVG5FiNZISKo3IsRrH0hrhyJo1j54YXGMfPHSuFqFB5Op6VWRwyovLSS3cBu+4OMhh8D+oq3XbC6OUZN1Nmnlh9fmiRZ8UVVwyEn2bboB3z6Z+fao7NPKTymT6fWquOJLPvJvDOKxu5EoEanGk7kA99R/nUN2nnGOYbss6fXQnNqzZdP9TRRcMVxlCrD1Ugj8xWbK+UHiSx6mtGuM1mLz6CZOC+1erVB0ESbhJFSx1KI3QV93wwkYI/4qzXqEnlFa3TKccMrlOnyyHDL69x2Iqy9948ilFqK4LHhr5jEa6mLdhsP0ruT4UkQwTsk5LlyG7oY27muobkd64dvEaMWBXXEROvCGiK7ImsHKHgUAUAUAUAUAUAUAUAUB0Ch6lkfjjqNyLEIEqOOonItQgSY4qicizGssLWxLVBO5ItQqyXdlwj2qjZqS3CgurfhQHWqU9Q2WY0pD03B4nx4kavpzjUMgZxnb5VxHVWQzwvGTyenqnjjjnHiV97ybayMDoMfXIjOkH4gggfKrFfamogsZz6lS3svTWPOMehE4TyNFG7mb7UavswcjC46sB1OSR6bZ77TajtaycYqvbx9fIg0/ZFUJSdnteHp5mpWIAAAAAbAAbAewrJcm3lmwsJYQGIele8TBWyXEf1j6uQQ5j8QHA0kZIIB9dqsxrs7nvlyzgru6vvu5fPGSHxeApjRBJLn+5owPjk5/SptPJT/AJTUfXJxqMw/jBy9MGL4xBLrSSa2McakA/i2J7kVt6edfC4Vzy/gYOqVnHGy2vEVz6j19aaELrgqBkehHbFR1WcUuF8y5dFQrc48sFUkJY62GBjYfzq25KK4UUI1Ssl3klhdEEkdeKR7OBFkjqZMqzgR2FdoryWDlenIUAUAUAUAUAUAUB0Ch6lkfijqNssQgS4o6ilItwgTIYc1DKRbhAuuH8Nz1FUbr8F2uk01lw0Ab1mWXtl6FSRaRxAdKquTZLsh0JXGTzIsJXmTzJ0JXmTzIrRXmTzIaKZGThWvcnuTL8zyiO8sW07mR01egfShB/15+RrV0MXPT3LPTPwy/sZmtmoaimWOuPjhfc0ZSszJq5GZ7dXUqwBUggg9weoqSE3FprmJJSXDLkzzfjiPaJJbSAuj7wuey5ywPqRtt/IivpdM46mUbo7NfyXmfM6pz0sJUS3T/i/IsLjh+UVl6FVIPxANVo3Yk4vxNPu+KCkuqKG6IXckfIitCtORn3ThBZbK+FCcseh6VYk0tihXCUm5vkNzpXsWcWw2GCKkK7WDlDwKAKAKAKAKAKAeiSuJMmhEmRJUMmXYQJkEWahlItwgaDhfDs9qz77zQqqNXZ2YUVk2WuRfhBRJyrUDZ02OKtctnDY4ErnJzkWErnJ5kUFrzJ5k7ppk8yGmmRk4Vpk9yZrn2yLWniJ9+B1lX5HDfoc/5a1OyrVG/glyksFDtKDlTxrnF5LmwuBNEki9JEV/hqGcfKqVtbqslB9HgvVWqyCmuqHGWuEyVMpeauFie1dSPMoLoe4ZRn9enzq9oNQ6bk+j2foyrrqFdRJdVuvVFVy9ELnh6AsykAxkqcEaTgYP8OKt6uTo1TeM9dyHQpajSKOcdNvL/Qzt/wAvw24LSPnBIGcdzsMDcmtGrW2XPEUZ89BRp05WPP75EOWHHTpjb4dqlUsncq0ltyK69227mrNW+5nal4WPEjyJtUiZBKGwzXZAFAFAFAFAFAKQV42dxWSZClQyZcriTYUqGTLsIl7wqxyelUL7cF+ms2FhaBRWNbY5M0oQwieq1A2etjyrXDZw2OqtcNnLYm5jYxuIyFcq2kkZAbHlJHpnFdVyippz5Z39COzicXw8+h2xuVlXUpGejLkZRh95GHYg5GPavLq5Vyw/d5rxRxC1TWV/s/AlBaiydZOha8yMlXwm/Z5JoZQBLC/YEB433icZ9RsfcGreopUIwsh/GS+DXNfjyK9NzlKUJc1810ZLv7pIY2klJCKMsQrNgZxnCgnvUNNcrZqEOb/epLO2NcXKXJEHmBlawnZSGVreUgggggxkgg96saRSjqoRa3Ul9SPUSUqJNcuF/QickxEcPg1ddJPyZ2I/Qipe05J6qeP3ZHPZ+Vp45/dyzu5ljRnkYKqgkk9gKq1wlZJRistlyVkYRcpPCQzazrLGsiZKuNQyCMg9Dg13OEq5uEuaPa7FZFSXJnnltxb/AKa91bspPmLREYIBZfKXyRtjRnHoa+jnp1ro13J+v3x8zBq1X9DKylr0+2fkW3BeX43iFxKBJLP9qSQNK6/NhV6d+tVNTrZwn3UNox2+HmaGj0Vc4d9NZlLf477IicXsMdqk092SS6sxpdWlJJ2HT37VtYagkfOucJXOTey5DTyaj5RXSjjmcSscniKGnWu0yGUWuYivTgKAKAKAKAkQrUcmWa4k2FKgky7XEteH2+o1VtnhF+qGTZ8Js8DNYuotyzUqhhF0i1SbJmx5Vrhs4bHVWuGyNsdVa5bOWx1Vrhs5bMhxSTRxG1mtGVzcFoZkVl8ypgFmHZl367+UD1raojx6Syu9Y4N4t9M+Hk/vky7ZcOohOv8Ay2fu/H2NpprDyaOToXt3rw8yUHHY/Bura5GwZvqsvuku8ZPwkA/1Vo6SXe0WUeHtL1XP4oqXexbGz/xfv5fMvZYQwKsAQQQQRkEHYgjuKoRm4vK5lt4awzyrjN79QF3Z6JjDKPsdYUKhJ82knOpNwcj06A5NfWaer+rdWpyuKP8ALHXwz4P95bGHbZ3CnTh4fLPT/Q03KcUy2MLxSCUaN4n0joTlY5RjSfZgw7ZHUZevlVLUzjNcO/NfVrr7se8v6TvFRFxefJ/Z/n5EqbiNvdRyW7sYXZSrRygJIuR1AOzY65BIqKNF2mnG2K4knnK3T/HvJ3dVfF1yeG+j2Z3le7EtqoyC0X2D6TkaovLkexAB+dea6p13N9Je0vfv8iTRWqdSXVbP3GC+kxR9dTHXwkz/AKnxn5Yrf7Fz/Tv1f0Rjdr479en5Ni19FZ2kXjOo0xRqApDFyFA8g/EPfpWP3NmpvlwLm3z6b9TdV9emojxvkly67dDIcW5ka6BS0hfJ2LHdgD6Bdl+JNa+n0MdP7V0l+/UytR2jPULgog9/33epXNwXwgNe7d/QH2/3qx/Vd4/Z5HENAqlmW7I0yVJFnNkSFMtTxZRsiRjUpVZygCgCgFIK8Z1FZZMhWoZMu1xJ0KVBJl6uJqOCWnSsvU2GnRA10EeBisiTyy/yRJQVE2cNjyLXDZw2PKtcNnDY6q1wzhsbvLxIY5JJGAWIam6ZG2QMepyMDvkV3XVO2cYRW75EVlsYRcn0M1wHlyG7JvriHS9wQ6xh3wihQoOVxqLYLHP94bda09XrrdNjS1S2js3hbv35xjkZ9Onhb/emt3vj98TYwQBFCoAFUYAHQCsWc3J8UnuXlhLCKTmDhtsCHa0Es0rhF0DQ5Yj7zSjBQAD72fSr+jvveYqzhjFZed1jwx19CtfCvm45b/eZkObuVr9laRJHaNQG8D61PMy6d8qXRdWOvc/Gtjs/tDRqSg0lJ7cXCo59cN4+hQ1Onva4k9vDLf1warl/m+3uRGhYpM6A6HVl1HG+hjswznG+T6Vk6vsy6hyklmKfNfdc0X6NZCzCezE/SBwYXFlJt54gZUPfyjLD5rn54r3snVOnUxXSWz9/L5jW1Kyp+K3PO+T+IiMAeK1q5JCyMC1vNjGUmQ7AjYa1xgHffc/R9oU95/jxrquUl5xf2fu8DL0lvB14X49H6/lG7v74kIL2x1x765VCTRKOzqMFtPrkDHvWFVSk26LcPonmLfk+mffv5GtO3KXe15XV816+P71KTi9stnLHLaXAt7a4DFyipIupELqYw2RlhsMf8Ve083qoSruhxThyzlc3h5x4Fe2K08lOqXDGXPG/Lfb1IHI+lxdXl02vA0ln3OkqS+3uNIAHwqftPii6tPSseny+7+Zz2dwvvL7d/X5/goOXjmRGnhlnhUmOJTgoJGIKpliF9ds9cbVf1e0Gq5KMnu/HC67b+8p6R5mnZFyitl4ZfTfb3G2uOMPGuBYXAHoqoR+SZrDjpYzeXdH35+59A9XOCwqZY8sfYoLu6klz/ZZEHq50/uMn5VoV1wr/AP0T9Nyq77LeVTXrsU9wmKuRZDZEgTLU8WUbIkKQVOijNbiK9OAoAoB2IVzIlrROhWoJMv1os7GPLCqtssIv1RNvwaDArD1M8s1qY4RdIKpMlY+gqNnDKi+u7mO9Xw4HmgaLGFZFCvrOWJbYnAUYJGx271dqr089M+KajLPXL2x5GdbZdG/2Ytxx88kjifGWijJltZNBBU/a22TnbSoEmWJz0G9R0aVWTxCxZ9JfPbHxPLtQ4R9qDx6r8mfg5hgOq3vvEWJj9n44JngYKN3OMgefKPudmya0ZaK1Yt0+HJc+H+Ml5dOntLlywigtTB5rtzjpnmv3ozJ3t548mjxHmbzQFlDlpkRiYp2jx5yFzsTnyqfc69daqjxYUV/LfGE3zin038sczPnPjeM56euOT8z0nl7nGAokc6PaMiKB4w0RnSAMI5/YgV8xrOzLuJzramm/8d370atOshhRkuH1NgmCARuDuCOhB6EGsZ7PDLeSjm48YLrwbxVjjlP2EwyIztvHKT9189+hBHTvfjo1dT3lDy1/KPX1XivmVnqHCfDPk+T+z8y+GCMgjHXPbHrms/fOCxk8ummM8FxH9Rke0jkmkguIwA8ep2cNGrY1rkk+Ujy4zX1cYqq2ufepWNJSi+Twkt8cn69eRkuXFCUeD2U20/D9+g3w3nWaWxaEpqn0OnjyPGkYjwF8R3cgFxqxjvsfauruyqq9Src4jlPhSbeeeEl0PYaycquDG/j0x4+pScoWwvQLW5uBHDCWlVRoDuz7EK52269D1Pyu6+x6XN9UMyls+eFjxRBpoq7+3OWEtzRXPDr3hsn9hEtxahQzJIUbBydQVVww2wcgd+9Z0L9Lrof/ACMRszzWV9dviy64X6aX9rMo+ZkuIcbWaZI40xba1cW8hCokjDD4ddwmok9R1OwrXq0rrg5Sft4xxLm0uWz64KNmoU5KKXs5zh8k/wAFfwW3nuG+rQs2mQ6mXJCeX8T+w/271PqJ1Urvprl8fREdELLX3UHz+Hqz0OHgSotxZIzFDFHKhcgskjM65yAPxRKfz9a+elrHJ16mS3y08dVt+WjehpVFT08XthNZ6Pf8Im8t8SNxbKzf9xcxyDuHXY5HvsfnUGto7m5xXJ7r0Zd0Oo76pN81s/VHeKw5WuaJYZYtWUYXiceGx65/T/3W9S8xMm5JPBVTLVuLKFiIEwqeLKFiGa7IAoAoCRCKjkWK0T4RUEi/Wi74PHlqo6iWEaVCNzYJhRWFa8s1YLCJ6Cq7PGPoKjZGx9BXDI2LEClg5VSyggMQNQB6gN1FecclHhT2I3FN5xuJl4VDJKsskSNIoKhmUEgHtv8AE/mfWvY6m2EHXGTSfQhnVCUuJrcruLcm2041Iv1eYbrLCNDK3qQuA37+hFWdP2pfVtJ8Ueqlv9eX7sVrdJXPdLD8UV0lvxbwjE4snjRNLNMZH8YKN2YepHqBVlT7N7xTi5qTfKOFj98iu1qeHhfDhePUxnJHGblEkC3kVvbxjfxh4mgvnT4Me7MdjsNvWtrtLS0TcW6nKb/6ds4/6ny+/gUdPbYk0pYXn9hVvzfPHLPEr/8AUYpQceJG+CxA3EZGQB009Nu1eT7NqnCE2u6lHwa+v3C1M02s8SfiWFrw7jiYEEXgrgDQhtEQdTnwycBt9zjJ71Xsv7Jl/wDZLifi+Jv4+HguRJGOqX8Vj4ETmLhHFVCG8uH8OV1iZvGJjTWcDxFXYLud8Y/SptHqezpNqiC4ks/x3ePBs4tr1CxxvZ+ZKuPomnAOi4iYjoCHXPz3xUMP+I6W/ag18GSPs6fRox15y9cxTGF4WEgBIUYJcDcmPH3xjP3c9D6GtmvWUWV95GSx4+Hr4e8pyosjLha3LjlvnmezXwnUSxrkBWJVkPoG329iPyqlrOyadS+NPhfiuvu+5Z0+unSuF7oZ5v49BeLHIkTRzjIk2XQwPTzZySD3I7n0FSaDR26Vyg5Zh08UearUV3JSSxLqXf0SwgtcPjdREoPsxcn/AMB+VUe3pNRhHxz8sfkudjxWZv0+/wCDeNbL4hkx5ioQn1VSSB+bH86wFY+Dg6ZybqguLi64wZ14RaXhcbQ3Zw3TCXA3U+wcavnWmpPU6fh/yh84/wCn0KqitPqOL/Gfyl/rv7xY4gZLieEKNMKx+bfOpwSR+X7GuHQq6YWZ3k38EWIah2XTqxtFL4synMEWJUP8Y/QH+Va2klmD9xQ1Uf7sX6lLOKuxKdiIEwqeJRsRFqUqBQBQEqAVFIt1k+EVXkX6zScCTpWbqmadCNrbjYVize5pdCUgqFnDH0FcMjY+gqNkbH0FcM4YqViEYqupgpIXONRAyFz2yds15FJySbwvoRTbSyin4bznaSJqeVYHBIaOYhHVh1GD1+X/ABVy/srUwliMeJdGt0ypDV1SWW8eTGb/AJ84fjw/FWXWRGV0vo0udLF2ZdOjB367djUlPY+tzxcPDjfOVnbwSec+BFPWU4xnJScpcswXt1NetAi2uspbxBAqOE8viMgAGNun94n03vdoa+3SUR00ZN2YzJ5y1nfGf3bHiVqaY2zdjXs9EelW1okYxGioPRFVR+Qr5idk5vMm367mgklyQ6VrjJ7kYu7VJEZJFDowwVYAgj3BqSuyVclKDw0GlJYZmbrkeAtrikuYH6aoriTIA6DL6tvatSHa9yXDOMZLzivtggekg3lNr0ZWcwcn3UyKEvyxjbWhlRVdWxjaePzAfKrWk7T09Um5U4ysPD2/9Xsc26W2aWJ8uWfyinn4mqjw+McOZ5VBzOkStrVer6wRjA3JB+Q6Vdjp3J8ehuSi/wDFvk/DG/uyiPvUvZ1FeX4pHnHFPD8aTwM+FrYpnOQhPlBzvsNvlX0VPH3ce8/ljf1Muzh4nw8uhqfo5Nzql+qtb76C6TGQEgZwy6R2yR8xkdKzO11Rwx75S64ccfPJodm97mXdNeaefsaVucTC7R38DQsM6WQFkceqk/vv74rM/wCVq2Knpp8S89mjSXaPdycb44flumV3FOPfX7aVLe1ldQBl2aNAhHmB6nOMdM9KsUaP+kujKyxJ+Cy89CO7V/1dMo1wbXi8LBC5V4nMIJpmiadWk8zKw8TKoPwkeZQCOnSp9dRVKyFalwtLbw5+Pic9n6i2Nc7XHiTe7XPl4dUVfF+OxzaWRHGlsnIGMMrDqD13q1p9JOrKk1uiK/tCuzEop7P6pogySg/P1BH71MotHMrIy/cEOYVNEqWEQ1MU3zOUPDooeolwVDIt1k+CoJF+s1HAR0rK1TNSg2MQ2rGkaBnOJc8xQSyRmNnMZ0gqy4JwMg5+7g5HfpWnT2RO2EZ8WM+JjX9qwrnKHDnA7cczMlglzKuhpZU0oO0auG2z1yinf/EPauYaCMtS6YbqKeX5tY+r5eRxPWSWnVstm3svLP4+ptImBAIOQQCD6g9DWHJNPDNDKe6JCVGzhjyVwzhkbivCI7lVWZQVDo5GEOrQc6SSDse+Oo271Lp9VOiTlDnhrr16+vgV7ao2LDMhz0TLcxWEEaSGSEjQVQCA6hom14yNKq2wI2x1zitnsvFdMtVY2sS55fteKxy3bW5Q1W81VFdPh5m+4PYLbwRwpuIkVM4xnSMFiPUnf518/qbndbKx9XktwgoRUV0JwFVz0CKAQwr1HSGmFdo6RHuY9SMB3BG+cb+43HyqWuXDJM6aysGB4lyvLuPBtTGMktNd8RZVAG7FS2BgZ/3r6CntCvb2pcXlCC+eCjPTS8Fjzcjy3isSJMwidXTOxQOF9wuskkDsSTkV9TRKUoJzWH54+2xkWJKTUXlFhwi+SGAyxv4d1FKpTYnxI3XDoe2BjO/qfWq99UrbOCSzBrfya5MnpsVcOKLxJPbzXgSOZebpL1FjMaIoIY4JJLYI6noN+n61FouzYaWTkm239CTVa6eoiotYR3l+KdreVIUkaN3AmdWXaNd2WNT1Yg7nfbA+PuqlVG2MptcSXs58fPyO9LG11SjBPDftY8PLzL7kTiMKLLAsn/3M0Zbyl0ICjGe/lzj3rP7Uotk42tdMPHR/rNPsi+qKlUn/AJZWeq/UROZo4Ek0jSHkdCyr3w2csOg6n45qbRSulDL5JbDWxohPhWMyaz8epSXAq7BkFqzzK6Rs1YSwZ0pcSyRGqVFSXM5Xp4dFD1EuGoZFusce80ggA59+1cqrO7JJapQWEty34NzKkePFRtu66Tn5Eiqmp0Ep/wAH8S1p+1IxX9xP3CW51uMOAw8wwCQvk6bpgDB+91z1HpXX/K6Nsrl8/X9+pA+1dRvvz+XoN8C5VluSzSEwxgajJIrebOTlc41dMk5r3VdoV0YjH2nywmR6bQWXZlL2V4se4gJ7+RIrZHmW2jEalFIBCjBkI/Dq0jb2FeV9zo4udrUXN5eX8vPBxfZO+SjHdRWF+fea/wCjvmDKfVJ8rNFlVDbFlX8GD+JemPQexrG7X0WH/UV7xfPH19H9TS7O1WY9zPmuX49xvEr59mkx5K4Zwx5a4Zwzz3iPC5rfi0VwrNJNc3LABRlFtFREfxOhDAMMdsLmvpKdRVdoJVNYjCPv48trHlt8zKsrlC9S5tv5HpqmvlmX2LBrk5AmgI17r0N4OjXjy69WknsGK7ge4zj0NS1cHEuPOOuOYecbczzU858TjEol4ezElijLHNoTT5T0B1rkZzkdeuMV9N/yvs+fC4XY8U2sv8P3e4orU3xzmIzHBxPiUkUz/wBlgCrssjxmRGK+IRpyxLAZGoAYx8TI59n6GMq17cs9Unh9Oe23XG57GOovak9l8D0C5tUeMxMoMbKUK9tJGMflXzsLZxn3ie+c+81eBOPC+R4bzty99SudK5MTjXGT1xnBUn1B/Qivuuzdb/VU8T/ktn++Z8/q9P3M8dHyM/q2x8+3fHf5VoFUt+WrS3kkJvJfDiQZxk6nbOyjAJx1ziqmssuhD+zHMn8i1pYVSn/eeEvmaDjHN8cSCHhihFHV9A3/AIVbcn1LDNZ+n7NnZLvNU8vwz+Poi/d2jCuPd6VYXjj8/VlNwvgV40ZMcfkbBxJoAbHQhX/erl+s00ZYlLdeGdveitp9FqpxzCOz8cb+5nZrW6jjEckCaVzjIjJGTnqrfrSNmnnPjjN59/3RL3WqhDglBYXp9mVk1w/41IHtkfrVmMI/4sr2X28rFt8BgyZ6YA7Cu+HHMgc2+XIZrshCgCgJUBqKRbrZKaEOMd/Wo1PhZZlUrI46ljwzgMTkai+O4BG/6bVWu1k4LZIsVdm1Say2azh/KFukqSqGOnfQxDKT2PTO1ZNvad0oOD69UaFfZVEJqxdOj3NFeWSTLplyU7qGZQ3s2MEj26VnV3SqlxQ5+PPHoXLqo2rhlyI/0dosbXyooUC5KgAYwADgVJ2w5TVLk8+yYunglZYkuUitWGBuJ373CIwV7QKWA8rSAKCD23Iq1x3LR0xqbWVLl1S3Oao199Y5rlj5m3SsFmqx9TXDOGPKa4ZGxTzqgy7KozjLEAZ9MmvFCUtorJxJpczM8wc1vb3MS26rdq4OuCLLTR4I+0BTI0kHow6jrvtqaTs6F1MpW5g1yk9k/LfG/p8Clbe4zSjv5LmWHCOcra4JWPxhIuzxm3uC0Z3yH0KQpyCNz2qtqOy76VxSxh8nxRw/TLTZ3DUQnss59GWb8XiDBWLgsQozDOBknA3K4FVlpbGm1jbzX5O+8j+pnOH8VhuATBKkgU4bSclT6MOo+dLdNbS0rItZ8TqE4z/i8j7NUaRKjEcb+ki1gcogeZlJB0aQgI/xnr8gRW5puwtRbHiliK8+fwKlmvrg8LcgWPPD3nlhEELKytpluHVnVSGYA+Fp3AIxnI69qsWdkx029nFJNdIrZ/8Atnb0PIa127RwvV8/kZX6Q+P/AFlo42jRXhL5aOZJUIcLsGUDG67g1rdk6PuFKak2pY5rhe2ehT12o7xqLW68HkxtbBQHbSIPIqlgoZlUs2AFBONRPoOtczlwxcsZwdQjxSSzjJ6rwngtnEy+DGZW0hhKQ0i+x1/cVu+2DuK+V1Gq1VifHLhXhyfw5tH1Gm0umhJcEcvx5/PkmXcpqgjVRkOPSda2NKihezKzmtWJl2FbOg9KsxbM62MSLUpUCgCgJEJqORYrZPhNQSL9bLvg8mGqjqI5RpUM3NhJlRWFasM1YPKOcb4kLe3klPVR5R6sdlH5mvdLQ77ow+PoVtXcqapT/cnmPE+Nypczm2nkRJJWf7N2UNk7E4PpX1FWkrlVBWwTaWN1k+Uuvl3s3CWzediZyvw+biM0kJuCpdRNI76nLeEQiAnOTvJ69vaotbfVoq42cGcPCS2xnd/QURsvk48XPd+7/c9R5XvJZLdTOuHXKFgVIkKMVLDG43U5BAr5XX1V12tVvbnjwzvg39NOc605rf6l2pqgyZkXinG4LZc3EyR7ZAJyx/hQZJ/KpqNJde8Vxb+nxK9tsK17TwVUvKsd3Ghubq5njOJFVmiRfMNjhEG+D69zVtdoz00mqq4xfJ83y9WVnplYk5SbRPHK8SQeDavLarkktAyh3yMed2BY+24xVf8A5hZKzvLkpv8A7uS9EsI6/poqPDDb0MrxDhsfBo3lgvpVlf7sLiNxMw6akwDjfd9sZ+R1qb7O1JKFlS4V1WVw+j+xTnXHTLijLfw8SssfpXui2Gt4pC2kKqeIpz3xuxOfSrNv/DunUcqbXi3h/gjjr553WSFxluJG6+txWUts5XB8GOQ6u5Mo31H4gdB3qfT/ANAqf6edqmv+5r5HFnf8feKLXp9ypveJcSu28KRrhydjGFZc/wASKAD86t10aHTrvIqK88/dkcp32PheWS+LX0VtC9q3C1imZB9pJJ4jjI++p0/+Jxn5ioqKrL7Fer3KOeSWF6Pf6o7snGuLrdeH4vcbsfo+vJIw+lEyMhZGwxB6bAHHwOK9t7Z0tc+DLfotv30Oodn3TjnGPUzFxA0bsjjSyMVYHsynBH51pwkpxUo8mUpRcXhjddHhL4VKiTI0kfiqGGY841eg6HPw71FdGUq2ovD8fAlplGM05LK8PE9fTgtsrB1t41YYIIRQQfgOhr496u9pxc216n18NJQmpKCT9B66fCmuILLLb2RiONy71t6aJmXyM/Oa0YmZYyBManiUbGRalKgUAUA7Ea5kS1snQtUEi9WyzsZMMKq2xyjQqkbfg0+RisPUw3NamWxGv+Evf3kdvMxigCSSgKQXYppUk9l++Mdds+u09Wpho9NK2tcU8pb8ln59NzI7RhZdbGEto7teO3V/Y8545YiC5mhDFhHI6AkYJCsQCRX0WmtdtUbGsZSfxMCyPBNx8GWPJfH1srhpWRnDRmPCkA5Lo2d/4ardo6N6qpQTxvn5P8k+kvVM+JrOxf2v0hGGJUjg1Eazqd8bu7NjSBv94d6o2diK2xznPw5LwSRbh2nwQUYx/clTxLnq9lGPFEQPaIaf/wBbt+tWqeyNLXvw5fnv8uXyK1mvvn1x6fuTNSyFiSxLE7kkkkn3JrSSSWEVG292e88iXvi8Ot2/up4Z+MZKfsoPzr4LtWru9XNeLz8dz6LSS4qYv3fA0Ias3BPgjXfDYJSGmgikYDAMkcbkD0BYHFTV33VrEJtLybRHKqEt5JMeghRBiNFQf4VVf2qOU5T/AJNv1OlBLkhZaucHWCo47zFFa6RIWeR/uxRrrkb3Cenuau6XQ2ajLjhJc29kveRW3wq2fPwXMzj8vm/u/rV5F4cIi8NIXP2jDzeaTT9zdyQM5yB6VpLWrR0dxRLMs5bXJctl48iBaZ32d5YsLGMdfeaeyhaONUeQyFdtbABiMnTqx1IGAT3xnvWXbNTm5RWM9PqaFcHGKTeTwbmK7E13PIMYaVyMd1yQp/LFfe6SvuqIQfRI+Wvnx2ykurK6rBEehcg8BCw/WnUM51eEp7BcjPxJBA9Ovevn+1NY3Z3CeF19/wCDe7M0iUO/ay+hdcM5rguJBGmtZCG8rqBgqMkZzuev5VRu7Otpi5yw0vA0dP2hTdNQWU/MkcVmwtR0Ryy5bLCMNxKXLVuUxwjKukVMzVcijPsZAmNTxRQsYzXZAFAFAKU14zqL3JkLVDJF2uROheoJIvVyLS25kWBwrKSMAkqRkH0wf96rT0LtjlMkfaMaJ8LWfQtrnnGOGaG4jXxR4c0ZXOgqS0Z3yD6frVSHZdllc6Zvh3T8fE81mvrcoWw3WGvDwMLxi98e4llC6fEdn05zjUc4z3rc09XdVRr54WPgYVs+Obl4sZSPHWpjg6RQDbGgPafo44BAvD0eSGN3nDM5dVbKliFXcbDSAcepr4ntjWXPVOMJNKPLDxv1Zs6TTx7tNrmV/wBHV6iTXlomyxzyPECSTo1lCN/TSn+qrPbFUpV1Xvm4pP1xn8nXZ80pTrXR7fT8G7DV8/g0sCtVeYGA1UwMDF3FrXSWdR30NpJHpqHmX4qQfepa58DzhP13+XL4nMocSxkatbOOLPhIq56kDzMfVmO7H3JNdWW2Wfzeft6Lkj2FcY8kOM1cJEiRlPpC46ba1whxJNlF9VXHnYfIgfFhWv2RpFfdmXKO/v6Ip6+/uqsLm9vyeM19mfNhQGo4Nxa9tIlbw3NsDnDp5cMc5V8ZXOdj0ye9Zmo02l1M3HK4/J7/AA/Waen1Gq00FLD4PNbfH9ROv+WdardWEjHUPEw7APq6+UgYznOQe9QVa/hbo1EfLbljzLVnZzklfppee/PPkU//AMhuMMZAW1HqwYAHvgdPkMVc/o6cpR2wVI6/URy5758ehCiu3YnIzv16Y9qmlXCK2OatRbNvKz9jkzUihZIhSGp0UpvcRXpwFAFAFASIWqOSLNcibE9QyRdrkV00mpifU/8AqrMVhYMyyfHNyFIM16cDiRgUAMR60A07+lANUBtuE/SRPBFHF4MLLGqoP+4CQoxknURn5ViajsOm2crOJpt56fgv1doThFRwtio5W4lJHfrNGjvlmaRUDMTG58+w64zn4gVd11EJ6Z1yaXg3tuuRFprJRuU0s+OPDqe4RyhgCpyCMg+oPSvhZRcXhn0yw1lDmqucDAaqYGBJamD3Ah5MY99hXajkCWamDrB4vz/xQz3rjPkhPhKN/wAJ85+JbO/oBX23ZWnVOnj4y3fv5fI+Z7Qu7y5+C2M3WiUi15WshNdxIwyurUw9Qo1YPscY+dVdba6qJSXP8lrRVK2+MXy/B6txi2M0bRhtKsGDYAyQRsqk7L8cHb8x8pprFXNTay1y/ep9bfU7YOCeE+f70M5wG4EdosWftIywdTsyMXY4I/n3rS1cHO92Y2fJ+OxT0MlDTqvPtLOV4bspuJ3OTirlMMIjtmU8zVciihYyFM1TRRRskRjUpVZygCgCgCgFIa8aO4vA88u2PX9q4UdyWdmI4RHqQrnVbFAPSSAj+tqAYoAoAoAoDafRWuLqVz0SFv1Zf5A1i9uPNMYLrL7M1Oyl/dlJ9EeqJNk49AM/E9v69RXyrhhZN9c8DmquMDBS8T5pht5ljn1oHXUsmnMZ3xjI3yPh3FX6Ozrbq3OvDw8NdSrbq66pqM8rPXoWcE+ob9cZI9M9v0I+RqrZXwvyLEHkj2c3iM7/AIQzRJ8EOJD83BHwRakthwRUOvN+/l8vqzyv2m5e5e7n8/oSS1Q4J8HgvGZg9zM67q8sjA+zOSP3r77TxcKoxfNJL5Hxt8lK2Ul1b+pDqYiNZ9HUObhn6lUIA9NXVj7AAj3LCsrtaX9lR6N/Tp++Br9jwzc5dUvr1/fE3k94BnB6ZGfUjr+XT459KwI1csn0neLfBjuMyjxNaYDnY/4h6N/I1s6aL4eGXL6ehmahLj447Pr5rz+zKWaSrsYlSyZCmepoop2SIUjVMkUpyyIrojCgCgCgCgCgHFbauWiRS2wei/RPyxb3CSz3KiXQ4RYznSPLksy/i64AO2x67Y+d7d191LjVU8ZWW/t5FvR0RnmUtzXcx8i2dzCxhjSGQA6XiAUah2dBsRnrtkVkaPtbVU2JTk5Lqnv8H+otW6WucfZWGeEsuCQdiNiPevuzGPV7Pg1p9V4ezW0Zdypl2OZENrO7HbqcpnHqo9c18rPU6jv70pvC5eT4or7/AAZqRphwQbXr6YZgecrVYr6ZIwoRSunQMLgopBA+eTjbOa3uz7JWaaEpZz5+pR1EVGxpFj9HIt2umS5g8fWmEXCbODq/EwA8obv2qt2v3yp4qp8OHvz5e5Prgk0ig54ksmufhVqngB7Aho3WOcYgwTMjLHk+JgnWU+GTWUr9RLj4bdpLMef+Ly+nhkud1WuHMOXPl15dfEpuCDwr+4iRBHrmijC+UaQuuUZxkbiLBAP46u6hqemhY3nEW8+uF8s59x7pE43SgljLS+r+eMe80Y42oQufutIzMcHyorFBn0JSNj8h65rO/o5cXD1SwvNvf5No0f6hY4ujfwXL5pMicb5xSECIKZJc6WUEDGl9LajvjUFyPZqk03ZcrHx5xHmvesr4dfNEV+vjBcCWZcvg/uY3m7jk1xjxYfCXWcd/Mg0MA2BnBzkds1taHSV0L2JZePrutjK1mpna/aWP3Bb8I5qntbNS9qzLjCzFiAcLpjGCu4AVR16DNU9R2dVqL3izD8Me99epao106ad4e/Pw2+Bq+XOJRtbRKjasIoz3ZujE53BJyT/m9MnJ1mnmrpSksb/Bfv2NTSWwdUUnnb9/fUg8/cb8C2KIftJsoPUL+NvyOPn7VL2VpO9t4pco7+/oR9p6juquFc5be7qeS19afLhQHoXBwtjYa2wJZcNkjOC20YI6kAHUR/FXz+ozq9VwL+Mftz+PL4H0umS0ek43tKX35fDn8SruOZVICQo+BsCcb+53yfXJq3HQSzxzaIH2lDHd1xfl+Svurj5nt71PCGTy23hRCkk/PuanUSlOeCJI9SJFaUxmuyAKAKAKAKAKAKA2FpyYr8PN0bjD+G8ojEeoaU1eUnVkE4+9jA6VkWdpyjqu4UNspZzjn7se7OS1HTZr48k/6K7qZRciAhmURSeE3SRVLBwp/C+64PTsRuCIO266pd33i2eVldM8vVePXw85NE5e1w/A9EtuMrMvjW3mICF49vtEbYFc7Fttj6go2CDp+enpJVPurfPD8GvHy8V/5LK56MbFJcUf9/3/AEfl4VxzH1mbTsplkK7Y8pYldu2xG1fc6fPdRzzwvoYdmON48TRWfOum3tkZCXtZcqwwAYTG6FfUN5h8cDvWfPstO2ySe01uvPKeS1HV4hFNbxfyMxxK4EkrsudJPlDYyEGyKcbbKAPlWlVDggk+fX16/MqzlxSbX6uhN4HfGFZWX7w8IruM6klV8D5K39GotRUrHFPz+aaOqp8OX+8zUcX5n1CYasiSKLSepzFrKud9m1qgA9Gz2rOo0HC4vH8W/njK9MN/DBcs1OU14pfLr8TO8a4nm+lmQ4JYMrKehwMMvr3/ADq9p6EtPGt+GN/oV7Lf7zmi3s7jNq2QqqqzeUHdAfKhz382sA+59KrWQxcur29/j8sFyEs0vot/d4fPJl7vzTPqf8TeZs74zjOkdTgVow2gsIzrN5vLHzLM8aQOSUXxJ1ViBsYwzEE+qx7D19zXKjWpOxc3t8H/AKnO/JkrmCe4lWKScjw9OiEDIQJHhCEHsRuTuSN6j08Kq3KMOecy8cvff7Hc84Tb9B3la/MMniE4iicM22cGQGM7fAk/5feo9bSrYcC/k19N/wB9S1orXVLjf8U9/ft++hX8e4s11O0r7dlX+6o6D9Sfmam02njRWoR/3ZBqdRK+xzl/sivAqwVztD0l3vE5ZdpJC2+d8YzjG2Paoq6K6/4rBNbqbbNpyyN21zp3xnOx/r+uldThxHtN/d74FGfJJPyFecGFg677ibk/cMs/9fzrpIicsjZNdEbZyh4FAFAFAFAFAFAaheN2v1IRCKVJxGyll0eG7HUAXUnrg/eADdskbHM/ptR/UObknHPJ5yvR/bl79y33tXdcOHn5fvnzIXKHFmtrkOrKupShDgFHBwdDn8IJA83bruM1Pr9PG+nha89ua814+nUj09jrnlFtxLjyxOz2zY1PqCNnMP3W0DGxUnUCBkELGetVqtI5xUbVyXPx8/HPLD581yJJ2qLzD/b9/Bm+Mz+JcSPgLrcsQOgZt20+Y5Gc4Od60KIcFcY+C/eiK9jzJshVKcBQBQBQHRQEn615NIBB06djsx1scsPg2K44Paz+8iTj9nH7zGrmXU7N/eYtv13Oa9isJI5nLik34iTKT1OdtO++AOgGele4XQ8yOTXTuqqzEhSxAPYtjVj44FeKEU8pDIzmujw5QEq1tC4Yjoi6j+9cSmotLxJIQ4t/AYHU56j967ODQcQ5Ju4bCO9kVRDJoIwwLhZPuMy9gdu+dxnFVYayuVzpWcr4eZ1wPGSl+pSCLxTG4iJwJNLaCwPQPjBPWp+8g5cGVnwzv8DxRfDnoMdq7POhxqBnKHgUAUAUAUAUAUAUAUAUAvxTgDOwyB8D1rzCPciSa9PDlAFAFAFAFAFAFAFAFAFAFAXfAbtFSVZDjXG6D2ZlGk/JlFVdRCTcXHo0yzTJcLTJn1OKWIxRNF4iyRnxGdELo0b+KdznSrKm2M9DjJNcd5OE+OWcNPbGcPKx72s7nripbLBZX0d7NawWqXjS2YRn+0TwkhMTMCsjHLaANJXUejrgAjA876qMnKUcS8t28+Hj5nndSxhPbz2GpOLXZsm4eIo5EjCnxEyT4bkSpg5wc52OM47ZFQLTUf1C1TbTfR+K2fw+B6nZwOCX6zKranwmc7AFQPct/wAD9RWk5YkokPdvgbIzda7IzlAFAFAFAFAFAFAFAFAFAFAFAFAFAFAFAFAFAFAFAFAFAFAdBoDuaHo9FdyKugO2g7lckoe+6HY/lXLhFvONz1TktkyYONzYQFgVjZXUaVGGQAKTpxnAGN84FR9xDLa5vb4knfS28hi7v9aKoRUAySFzux7779O1dRrw228nk7eJYxghVIRBQBQBQBQBQBQBQBQBQBQBQBQBQBQBQBQBQBQBQBQBQBQBQBQBQBQBQBQBQBQBQBQBQBQBQBQBQBQBQBQBQBQBQBQBQBQBQBQBQBQBQBQBQBQBQBQBQBQBQBQBQBQBQBQBQBQBQBQBQBQBQBQBQBQBQBQBQBQBQBQBQBQBQBQBQBQBQBQBQBQBQBQH/9k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xQSEBUUEBIUFBQUFRQUGBYVFBAXFxUVFBUXFxUWFRQYHSggGBwnHBUYIzEhJSkrLi4uGB8zODMsNygtLisBCgoKDg0OGxAQGy8kICQsNy0vNCwtLCw0LSwsLCwsLCwsLC0sLCwsLCw0LCwtLCwsLzQtMCwsLCwsLCwsLCwsLP/AABEIAOEA4QMBEQACEQEDEQH/xAAbAAABBQEBAAAAAAAAAAAAAAAAAgMEBQYBB//EAD4QAAIBAwIEBAIIAwcEAwAAAAECAwAEERIhBQYxQRMiUWFxgQcUIzJCkaGxcsHwJFJigpLR4RUzsvEWQ6L/xAAaAQEAAwEBAQAAAAAAAAAAAAAAAwQFAgEG/8QAOREAAgIBAgMFCAEDAgYDAAAAAAECAxEEIRIxQQUTUWFxIoGRobHB0fAyFCNC4fEGFVJigpIkM0P/2gAMAwEAAhEDEQA/APDaAKAKAKAKAKAKAKAKAKAKAKA7ih7gMUGGGKDDDFBg5Q8CgCgCgCgCgCgCgCgCgCgCgCgCgCgCgCgCgCgCgCgCgFBK8ydKLYtY68cjtVjghrniJFWKENecR33Yrwa84j3uw8KnEO7EmGnEed2JMNdcRy6xBir3iI3WNlK6ycODOV6cHKAKAKAKAKAKAKAKAKAKAKAKAKAKAKAKAWqV42dqGR1Iq4ciaNY+sVcORNGsj3GzbHtUkN1uV7vZnsSbLzD3FRWbMtab2478yWIai4i0qzohrziPe7Aw04j3uzhhr3iOe7ENFXqkcusjFhnBBB96lw8ZRWco54WsPzBoqKQlWR5E3xUiZXnDfA2yV6mRyhgRXRGFAFAFAFAFAFAFAFAFAFAFAFAdAoepZHUjrhyJowJCRVG5FiNZISKo3IsRrH0hrhyJo1j54YXGMfPHSuFqFB5Op6VWRwyovLSS3cBu+4OMhh8D+oq3XbC6OUZN1Nmnlh9fmiRZ8UVVwyEn2bboB3z6Z+fao7NPKTymT6fWquOJLPvJvDOKxu5EoEanGk7kA99R/nUN2nnGOYbss6fXQnNqzZdP9TRRcMVxlCrD1Ugj8xWbK+UHiSx6mtGuM1mLz6CZOC+1erVB0ESbhJFSx1KI3QV93wwkYI/4qzXqEnlFa3TKccMrlOnyyHDL69x2Iqy9948ilFqK4LHhr5jEa6mLdhsP0ruT4UkQwTsk5LlyG7oY27muobkd64dvEaMWBXXEROvCGiK7ImsHKHgUAUAUAUAUAUAUAUAUB0Ch6lkfjjqNyLEIEqOOonItQgSY4qicizGssLWxLVBO5ItQqyXdlwj2qjZqS3CgurfhQHWqU9Q2WY0pD03B4nx4kavpzjUMgZxnb5VxHVWQzwvGTyenqnjjjnHiV97ybayMDoMfXIjOkH4gggfKrFfamogsZz6lS3svTWPOMehE4TyNFG7mb7UavswcjC46sB1OSR6bZ77TajtaycYqvbx9fIg0/ZFUJSdnteHp5mpWIAAAAAbAAbAewrJcm3lmwsJYQGIele8TBWyXEf1j6uQQ5j8QHA0kZIIB9dqsxrs7nvlyzgru6vvu5fPGSHxeApjRBJLn+5owPjk5/SptPJT/AJTUfXJxqMw/jBy9MGL4xBLrSSa2McakA/i2J7kVt6edfC4Vzy/gYOqVnHGy2vEVz6j19aaELrgqBkehHbFR1WcUuF8y5dFQrc48sFUkJY62GBjYfzq25KK4UUI1Ssl3klhdEEkdeKR7OBFkjqZMqzgR2FdoryWDlenIUAUAUAUAUAUAUB0Ch6lkfijqNssQgS4o6ilItwgTIYc1DKRbhAuuH8Nz1FUbr8F2uk01lw0Ab1mWXtl6FSRaRxAdKquTZLsh0JXGTzIsJXmTzJ0JXmTzIrRXmTzIaKZGThWvcnuTL8zyiO8sW07mR01egfShB/15+RrV0MXPT3LPTPwy/sZmtmoaimWOuPjhfc0ZSszJq5GZ7dXUqwBUggg9weoqSE3FprmJJSXDLkzzfjiPaJJbSAuj7wuey5ywPqRtt/IivpdM46mUbo7NfyXmfM6pz0sJUS3T/i/IsLjh+UVl6FVIPxANVo3Yk4vxNPu+KCkuqKG6IXckfIitCtORn3ThBZbK+FCcseh6VYk0tihXCUm5vkNzpXsWcWw2GCKkK7WDlDwKAKAKAKAKAKAeiSuJMmhEmRJUMmXYQJkEWahlItwgaDhfDs9qz77zQqqNXZ2YUVk2WuRfhBRJyrUDZ02OKtctnDY4ErnJzkWErnJ5kUFrzJ5k7ppk8yGmmRk4Vpk9yZrn2yLWniJ9+B1lX5HDfoc/5a1OyrVG/glyksFDtKDlTxrnF5LmwuBNEki9JEV/hqGcfKqVtbqslB9HgvVWqyCmuqHGWuEyVMpeauFie1dSPMoLoe4ZRn9enzq9oNQ6bk+j2foyrrqFdRJdVuvVFVy9ELnh6AsykAxkqcEaTgYP8OKt6uTo1TeM9dyHQpajSKOcdNvL/Qzt/wAvw24LSPnBIGcdzsMDcmtGrW2XPEUZ89BRp05WPP75EOWHHTpjb4dqlUsncq0ltyK69227mrNW+5nal4WPEjyJtUiZBKGwzXZAFAFAFAFAFAKQV42dxWSZClQyZcriTYUqGTLsIl7wqxyelUL7cF+ms2FhaBRWNbY5M0oQwieq1A2etjyrXDZw2OqtcNnLYm5jYxuIyFcq2kkZAbHlJHpnFdVyippz5Z39COzicXw8+h2xuVlXUpGejLkZRh95GHYg5GPavLq5Vyw/d5rxRxC1TWV/s/AlBaiydZOha8yMlXwm/Z5JoZQBLC/YEB433icZ9RsfcGreopUIwsh/GS+DXNfjyK9NzlKUJc1810ZLv7pIY2klJCKMsQrNgZxnCgnvUNNcrZqEOb/epLO2NcXKXJEHmBlawnZSGVreUgggggxkgg96saRSjqoRa3Ul9SPUSUqJNcuF/QickxEcPg1ddJPyZ2I/Qipe05J6qeP3ZHPZ+Vp45/dyzu5ljRnkYKqgkk9gKq1wlZJRistlyVkYRcpPCQzazrLGsiZKuNQyCMg9Dg13OEq5uEuaPa7FZFSXJnnltxb/AKa91bspPmLREYIBZfKXyRtjRnHoa+jnp1ro13J+v3x8zBq1X9DKylr0+2fkW3BeX43iFxKBJLP9qSQNK6/NhV6d+tVNTrZwn3UNox2+HmaGj0Vc4d9NZlLf477IicXsMdqk092SS6sxpdWlJJ2HT37VtYagkfOucJXOTey5DTyaj5RXSjjmcSscniKGnWu0yGUWuYivTgKAKAKAKAkQrUcmWa4k2FKgky7XEteH2+o1VtnhF+qGTZ8Js8DNYuotyzUqhhF0i1SbJmx5Vrhs4bHVWuGyNsdVa5bOWx1Vrhs5bMhxSTRxG1mtGVzcFoZkVl8ypgFmHZl367+UD1raojx6Syu9Y4N4t9M+Hk/vky7ZcOohOv8Ay2fu/H2NpprDyaOToXt3rw8yUHHY/Bura5GwZvqsvuku8ZPwkA/1Vo6SXe0WUeHtL1XP4oqXexbGz/xfv5fMvZYQwKsAQQQQRkEHYgjuKoRm4vK5lt4awzyrjN79QF3Z6JjDKPsdYUKhJ82knOpNwcj06A5NfWaer+rdWpyuKP8ALHXwz4P95bGHbZ3CnTh4fLPT/Q03KcUy2MLxSCUaN4n0joTlY5RjSfZgw7ZHUZevlVLUzjNcO/NfVrr7se8v6TvFRFxefJ/Z/n5EqbiNvdRyW7sYXZSrRygJIuR1AOzY65BIqKNF2mnG2K4knnK3T/HvJ3dVfF1yeG+j2Z3le7EtqoyC0X2D6TkaovLkexAB+dea6p13N9Je0vfv8iTRWqdSXVbP3GC+kxR9dTHXwkz/AKnxn5Yrf7Fz/Tv1f0Rjdr479en5Ni19FZ2kXjOo0xRqApDFyFA8g/EPfpWP3NmpvlwLm3z6b9TdV9emojxvkly67dDIcW5ka6BS0hfJ2LHdgD6Bdl+JNa+n0MdP7V0l+/UytR2jPULgog9/33epXNwXwgNe7d/QH2/3qx/Vd4/Z5HENAqlmW7I0yVJFnNkSFMtTxZRsiRjUpVZygCgCgFIK8Z1FZZMhWoZMu1xJ0KVBJl6uJqOCWnSsvU2GnRA10EeBisiTyy/yRJQVE2cNjyLXDZw2PKtcNnDY6q1wzhsbvLxIY5JJGAWIam6ZG2QMepyMDvkV3XVO2cYRW75EVlsYRcn0M1wHlyG7JvriHS9wQ6xh3wihQoOVxqLYLHP94bda09XrrdNjS1S2js3hbv35xjkZ9Onhb/emt3vj98TYwQBFCoAFUYAHQCsWc3J8UnuXlhLCKTmDhtsCHa0Es0rhF0DQ5Yj7zSjBQAD72fSr+jvveYqzhjFZed1jwx19CtfCvm45b/eZkObuVr9laRJHaNQG8D61PMy6d8qXRdWOvc/Gtjs/tDRqSg0lJ7cXCo59cN4+hQ1Onva4k9vDLf1warl/m+3uRGhYpM6A6HVl1HG+hjswznG+T6Vk6vsy6hyklmKfNfdc0X6NZCzCezE/SBwYXFlJt54gZUPfyjLD5rn54r3snVOnUxXSWz9/L5jW1Kyp+K3PO+T+IiMAeK1q5JCyMC1vNjGUmQ7AjYa1xgHffc/R9oU95/jxrquUl5xf2fu8DL0lvB14X49H6/lG7v74kIL2x1x765VCTRKOzqMFtPrkDHvWFVSk26LcPonmLfk+mffv5GtO3KXe15XV816+P71KTi9stnLHLaXAt7a4DFyipIupELqYw2RlhsMf8Ve083qoSruhxThyzlc3h5x4Fe2K08lOqXDGXPG/Lfb1IHI+lxdXl02vA0ln3OkqS+3uNIAHwqftPii6tPSseny+7+Zz2dwvvL7d/X5/goOXjmRGnhlnhUmOJTgoJGIKpliF9ds9cbVf1e0Gq5KMnu/HC67b+8p6R5mnZFyitl4ZfTfb3G2uOMPGuBYXAHoqoR+SZrDjpYzeXdH35+59A9XOCwqZY8sfYoLu6klz/ZZEHq50/uMn5VoV1wr/AP0T9Nyq77LeVTXrsU9wmKuRZDZEgTLU8WUbIkKQVOijNbiK9OAoAoB2IVzIlrROhWoJMv1os7GPLCqtssIv1RNvwaDArD1M8s1qY4RdIKpMlY+gqNnDKi+u7mO9Xw4HmgaLGFZFCvrOWJbYnAUYJGx271dqr089M+KajLPXL2x5GdbZdG/2Ytxx88kjifGWijJltZNBBU/a22TnbSoEmWJz0G9R0aVWTxCxZ9JfPbHxPLtQ4R9qDx6r8mfg5hgOq3vvEWJj9n44JngYKN3OMgefKPudmya0ZaK1Yt0+HJc+H+Ml5dOntLlywigtTB5rtzjpnmv3ozJ3t548mjxHmbzQFlDlpkRiYp2jx5yFzsTnyqfc69daqjxYUV/LfGE3zin038sczPnPjeM56euOT8z0nl7nGAokc6PaMiKB4w0RnSAMI5/YgV8xrOzLuJzramm/8d370atOshhRkuH1NgmCARuDuCOhB6EGsZ7PDLeSjm48YLrwbxVjjlP2EwyIztvHKT9189+hBHTvfjo1dT3lDy1/KPX1XivmVnqHCfDPk+T+z8y+GCMgjHXPbHrms/fOCxk8ummM8FxH9Rke0jkmkguIwA8ep2cNGrY1rkk+Ujy4zX1cYqq2ufepWNJSi+Twkt8cn69eRkuXFCUeD2U20/D9+g3w3nWaWxaEpqn0OnjyPGkYjwF8R3cgFxqxjvsfauruyqq9Src4jlPhSbeeeEl0PYaycquDG/j0x4+pScoWwvQLW5uBHDCWlVRoDuz7EK52269D1Pyu6+x6XN9UMyls+eFjxRBpoq7+3OWEtzRXPDr3hsn9hEtxahQzJIUbBydQVVww2wcgd+9Z0L9Lrof/ACMRszzWV9dviy64X6aX9rMo+ZkuIcbWaZI40xba1cW8hCokjDD4ddwmok9R1OwrXq0rrg5Sft4xxLm0uWz64KNmoU5KKXs5zh8k/wAFfwW3nuG+rQs2mQ6mXJCeX8T+w/271PqJ1Urvprl8fREdELLX3UHz+Hqz0OHgSotxZIzFDFHKhcgskjM65yAPxRKfz9a+elrHJ16mS3y08dVt+WjehpVFT08XthNZ6Pf8Im8t8SNxbKzf9xcxyDuHXY5HvsfnUGto7m5xXJ7r0Zd0Oo76pN81s/VHeKw5WuaJYZYtWUYXiceGx65/T/3W9S8xMm5JPBVTLVuLKFiIEwqeLKFiGa7IAoAoCRCKjkWK0T4RUEi/Wi74PHlqo6iWEaVCNzYJhRWFa8s1YLCJ6Cq7PGPoKjZGx9BXDI2LEClg5VSyggMQNQB6gN1FecclHhT2I3FN5xuJl4VDJKsskSNIoKhmUEgHtv8AE/mfWvY6m2EHXGTSfQhnVCUuJrcruLcm2041Iv1eYbrLCNDK3qQuA37+hFWdP2pfVtJ8Ueqlv9eX7sVrdJXPdLD8UV0lvxbwjE4snjRNLNMZH8YKN2YepHqBVlT7N7xTi5qTfKOFj98iu1qeHhfDhePUxnJHGblEkC3kVvbxjfxh4mgvnT4Me7MdjsNvWtrtLS0TcW6nKb/6ds4/6ny+/gUdPbYk0pYXn9hVvzfPHLPEr/8AUYpQceJG+CxA3EZGQB009Nu1eT7NqnCE2u6lHwa+v3C1M02s8SfiWFrw7jiYEEXgrgDQhtEQdTnwycBt9zjJ71Xsv7Jl/wDZLifi+Jv4+HguRJGOqX8Vj4ETmLhHFVCG8uH8OV1iZvGJjTWcDxFXYLud8Y/SptHqezpNqiC4ks/x3ePBs4tr1CxxvZ+ZKuPomnAOi4iYjoCHXPz3xUMP+I6W/ag18GSPs6fRox15y9cxTGF4WEgBIUYJcDcmPH3xjP3c9D6GtmvWUWV95GSx4+Hr4e8pyosjLha3LjlvnmezXwnUSxrkBWJVkPoG329iPyqlrOyadS+NPhfiuvu+5Z0+unSuF7oZ5v49BeLHIkTRzjIk2XQwPTzZySD3I7n0FSaDR26Vyg5Zh08UearUV3JSSxLqXf0SwgtcPjdREoPsxcn/AMB+VUe3pNRhHxz8sfkudjxWZv0+/wCDeNbL4hkx5ioQn1VSSB+bH86wFY+Dg6ZybqguLi64wZ14RaXhcbQ3Zw3TCXA3U+wcavnWmpPU6fh/yh84/wCn0KqitPqOL/Gfyl/rv7xY4gZLieEKNMKx+bfOpwSR+X7GuHQq6YWZ3k38EWIah2XTqxtFL4synMEWJUP8Y/QH+Va2klmD9xQ1Uf7sX6lLOKuxKdiIEwqeJRsRFqUqBQBQEqAVFIt1k+EVXkX6zScCTpWbqmadCNrbjYVize5pdCUgqFnDH0FcMjY+gqNkbH0FcM4YqViEYqupgpIXONRAyFz2yds15FJySbwvoRTbSyin4bznaSJqeVYHBIaOYhHVh1GD1+X/ABVy/srUwliMeJdGt0ypDV1SWW8eTGb/AJ84fjw/FWXWRGV0vo0udLF2ZdOjB367djUlPY+tzxcPDjfOVnbwSec+BFPWU4xnJScpcswXt1NetAi2uspbxBAqOE8viMgAGNun94n03vdoa+3SUR00ZN2YzJ5y1nfGf3bHiVqaY2zdjXs9EelW1okYxGioPRFVR+Qr5idk5vMm367mgklyQ6VrjJ7kYu7VJEZJFDowwVYAgj3BqSuyVclKDw0GlJYZmbrkeAtrikuYH6aoriTIA6DL6tvatSHa9yXDOMZLzivtggekg3lNr0ZWcwcn3UyKEvyxjbWhlRVdWxjaePzAfKrWk7T09Um5U4ysPD2/9Xsc26W2aWJ8uWfyinn4mqjw+McOZ5VBzOkStrVer6wRjA3JB+Q6Vdjp3J8ehuSi/wDFvk/DG/uyiPvUvZ1FeX4pHnHFPD8aTwM+FrYpnOQhPlBzvsNvlX0VPH3ce8/ljf1Muzh4nw8uhqfo5Nzql+qtb76C6TGQEgZwy6R2yR8xkdKzO11Rwx75S64ccfPJodm97mXdNeaefsaVucTC7R38DQsM6WQFkceqk/vv74rM/wCVq2Knpp8S89mjSXaPdycb44flumV3FOPfX7aVLe1ldQBl2aNAhHmB6nOMdM9KsUaP+kujKyxJ+Cy89CO7V/1dMo1wbXi8LBC5V4nMIJpmiadWk8zKw8TKoPwkeZQCOnSp9dRVKyFalwtLbw5+Pic9n6i2Nc7XHiTe7XPl4dUVfF+OxzaWRHGlsnIGMMrDqD13q1p9JOrKk1uiK/tCuzEop7P6pogySg/P1BH71MotHMrIy/cEOYVNEqWEQ1MU3zOUPDooeolwVDIt1k+CoJF+s1HAR0rK1TNSg2MQ2rGkaBnOJc8xQSyRmNnMZ0gqy4JwMg5+7g5HfpWnT2RO2EZ8WM+JjX9qwrnKHDnA7cczMlglzKuhpZU0oO0auG2z1yinf/EPauYaCMtS6YbqKeX5tY+r5eRxPWSWnVstm3svLP4+ptImBAIOQQCD6g9DWHJNPDNDKe6JCVGzhjyVwzhkbivCI7lVWZQVDo5GEOrQc6SSDse+Oo271Lp9VOiTlDnhrr16+vgV7ao2LDMhz0TLcxWEEaSGSEjQVQCA6hom14yNKq2wI2x1zitnsvFdMtVY2sS55fteKxy3bW5Q1W81VFdPh5m+4PYLbwRwpuIkVM4xnSMFiPUnf518/qbndbKx9XktwgoRUV0JwFVz0CKAQwr1HSGmFdo6RHuY9SMB3BG+cb+43HyqWuXDJM6aysGB4lyvLuPBtTGMktNd8RZVAG7FS2BgZ/3r6CntCvb2pcXlCC+eCjPTS8Fjzcjy3isSJMwidXTOxQOF9wuskkDsSTkV9TRKUoJzWH54+2xkWJKTUXlFhwi+SGAyxv4d1FKpTYnxI3XDoe2BjO/qfWq99UrbOCSzBrfya5MnpsVcOKLxJPbzXgSOZebpL1FjMaIoIY4JJLYI6noN+n61FouzYaWTkm239CTVa6eoiotYR3l+KdreVIUkaN3AmdWXaNd2WNT1Yg7nfbA+PuqlVG2MptcSXs58fPyO9LG11SjBPDftY8PLzL7kTiMKLLAsn/3M0Zbyl0ICjGe/lzj3rP7Uotk42tdMPHR/rNPsi+qKlUn/AJZWeq/UROZo4Ek0jSHkdCyr3w2csOg6n45qbRSulDL5JbDWxohPhWMyaz8epSXAq7BkFqzzK6Rs1YSwZ0pcSyRGqVFSXM5Xp4dFD1EuGoZFusce80ggA59+1cqrO7JJapQWEty34NzKkePFRtu66Tn5Eiqmp0Ep/wAH8S1p+1IxX9xP3CW51uMOAw8wwCQvk6bpgDB+91z1HpXX/K6Nsrl8/X9+pA+1dRvvz+XoN8C5VluSzSEwxgajJIrebOTlc41dMk5r3VdoV0YjH2nywmR6bQWXZlL2V4se4gJ7+RIrZHmW2jEalFIBCjBkI/Dq0jb2FeV9zo4udrUXN5eX8vPBxfZO+SjHdRWF+fea/wCjvmDKfVJ8rNFlVDbFlX8GD+JemPQexrG7X0WH/UV7xfPH19H9TS7O1WY9zPmuX49xvEr59mkx5K4Zwx5a4Zwzz3iPC5rfi0VwrNJNc3LABRlFtFREfxOhDAMMdsLmvpKdRVdoJVNYjCPv48trHlt8zKsrlC9S5tv5HpqmvlmX2LBrk5AmgI17r0N4OjXjy69WknsGK7ge4zj0NS1cHEuPOOuOYecbczzU858TjEol4ezElijLHNoTT5T0B1rkZzkdeuMV9N/yvs+fC4XY8U2sv8P3e4orU3xzmIzHBxPiUkUz/wBlgCrssjxmRGK+IRpyxLAZGoAYx8TI59n6GMq17cs9Unh9Oe23XG57GOovak9l8D0C5tUeMxMoMbKUK9tJGMflXzsLZxn3ie+c+81eBOPC+R4bzty99SudK5MTjXGT1xnBUn1B/Qivuuzdb/VU8T/ktn++Z8/q9P3M8dHyM/q2x8+3fHf5VoFUt+WrS3kkJvJfDiQZxk6nbOyjAJx1ziqmssuhD+zHMn8i1pYVSn/eeEvmaDjHN8cSCHhihFHV9A3/AIVbcn1LDNZ+n7NnZLvNU8vwz+Poi/d2jCuPd6VYXjj8/VlNwvgV40ZMcfkbBxJoAbHQhX/erl+s00ZYlLdeGdveitp9FqpxzCOz8cb+5nZrW6jjEckCaVzjIjJGTnqrfrSNmnnPjjN59/3RL3WqhDglBYXp9mVk1w/41IHtkfrVmMI/4sr2X28rFt8BgyZ6YA7Cu+HHMgc2+XIZrshCgCgJUBqKRbrZKaEOMd/Wo1PhZZlUrI46ljwzgMTkai+O4BG/6bVWu1k4LZIsVdm1Say2azh/KFukqSqGOnfQxDKT2PTO1ZNvad0oOD69UaFfZVEJqxdOj3NFeWSTLplyU7qGZQ3s2MEj26VnV3SqlxQ5+PPHoXLqo2rhlyI/0dosbXyooUC5KgAYwADgVJ2w5TVLk8+yYunglZYkuUitWGBuJ373CIwV7QKWA8rSAKCD23Iq1x3LR0xqbWVLl1S3Oao199Y5rlj5m3SsFmqx9TXDOGPKa4ZGxTzqgy7KozjLEAZ9MmvFCUtorJxJpczM8wc1vb3MS26rdq4OuCLLTR4I+0BTI0kHow6jrvtqaTs6F1MpW5g1yk9k/LfG/p8Clbe4zSjv5LmWHCOcra4JWPxhIuzxm3uC0Z3yH0KQpyCNz2qtqOy76VxSxh8nxRw/TLTZ3DUQnss59GWb8XiDBWLgsQozDOBknA3K4FVlpbGm1jbzX5O+8j+pnOH8VhuATBKkgU4bSclT6MOo+dLdNbS0rItZ8TqE4z/i8j7NUaRKjEcb+ki1gcogeZlJB0aQgI/xnr8gRW5puwtRbHiliK8+fwKlmvrg8LcgWPPD3nlhEELKytpluHVnVSGYA+Fp3AIxnI69qsWdkx029nFJNdIrZ/8Atnb0PIa127RwvV8/kZX6Q+P/AFlo42jRXhL5aOZJUIcLsGUDG67g1rdk6PuFKak2pY5rhe2ehT12o7xqLW68HkxtbBQHbSIPIqlgoZlUs2AFBONRPoOtczlwxcsZwdQjxSSzjJ6rwngtnEy+DGZW0hhKQ0i+x1/cVu+2DuK+V1Gq1VifHLhXhyfw5tH1Gm0umhJcEcvx5/PkmXcpqgjVRkOPSda2NKihezKzmtWJl2FbOg9KsxbM62MSLUpUCgCgJEJqORYrZPhNQSL9bLvg8mGqjqI5RpUM3NhJlRWFasM1YPKOcb4kLe3klPVR5R6sdlH5mvdLQ77ow+PoVtXcqapT/cnmPE+Nypczm2nkRJJWf7N2UNk7E4PpX1FWkrlVBWwTaWN1k+Uuvl3s3CWzediZyvw+biM0kJuCpdRNI76nLeEQiAnOTvJ69vaotbfVoq42cGcPCS2xnd/QURsvk48XPd+7/c9R5XvJZLdTOuHXKFgVIkKMVLDG43U5BAr5XX1V12tVvbnjwzvg39NOc605rf6l2pqgyZkXinG4LZc3EyR7ZAJyx/hQZJ/KpqNJde8Vxb+nxK9tsK17TwVUvKsd3Ghubq5njOJFVmiRfMNjhEG+D69zVtdoz00mqq4xfJ83y9WVnplYk5SbRPHK8SQeDavLarkktAyh3yMed2BY+24xVf8A5hZKzvLkpv8A7uS9EsI6/poqPDDb0MrxDhsfBo3lgvpVlf7sLiNxMw6akwDjfd9sZ+R1qb7O1JKFlS4V1WVw+j+xTnXHTLijLfw8SssfpXui2Gt4pC2kKqeIpz3xuxOfSrNv/DunUcqbXi3h/gjjr553WSFxluJG6+txWUts5XB8GOQ6u5Mo31H4gdB3qfT/ANAqf6edqmv+5r5HFnf8feKLXp9ypveJcSu28KRrhydjGFZc/wASKAD86t10aHTrvIqK88/dkcp32PheWS+LX0VtC9q3C1imZB9pJJ4jjI++p0/+Jxn5ioqKrL7Fer3KOeSWF6Pf6o7snGuLrdeH4vcbsfo+vJIw+lEyMhZGwxB6bAHHwOK9t7Z0tc+DLfotv30Oodn3TjnGPUzFxA0bsjjSyMVYHsynBH51pwkpxUo8mUpRcXhjddHhL4VKiTI0kfiqGGY841eg6HPw71FdGUq2ovD8fAlplGM05LK8PE9fTgtsrB1t41YYIIRQQfgOhr496u9pxc216n18NJQmpKCT9B66fCmuILLLb2RiONy71t6aJmXyM/Oa0YmZYyBManiUbGRalKgUAUA7Ea5kS1snQtUEi9WyzsZMMKq2xyjQqkbfg0+RisPUw3NamWxGv+Evf3kdvMxigCSSgKQXYppUk9l++Mdds+u09Wpho9NK2tcU8pb8ln59NzI7RhZdbGEto7teO3V/Y8545YiC5mhDFhHI6AkYJCsQCRX0WmtdtUbGsZSfxMCyPBNx8GWPJfH1srhpWRnDRmPCkA5Lo2d/4ardo6N6qpQTxvn5P8k+kvVM+JrOxf2v0hGGJUjg1Eazqd8bu7NjSBv94d6o2diK2xznPw5LwSRbh2nwQUYx/clTxLnq9lGPFEQPaIaf/wBbt+tWqeyNLXvw5fnv8uXyK1mvvn1x6fuTNSyFiSxLE7kkkkn3JrSSSWEVG292e88iXvi8Ot2/up4Z+MZKfsoPzr4LtWru9XNeLz8dz6LSS4qYv3fA0Ias3BPgjXfDYJSGmgikYDAMkcbkD0BYHFTV33VrEJtLybRHKqEt5JMeghRBiNFQf4VVf2qOU5T/AJNv1OlBLkhZaucHWCo47zFFa6RIWeR/uxRrrkb3Cenuau6XQ2ajLjhJc29kveRW3wq2fPwXMzj8vm/u/rV5F4cIi8NIXP2jDzeaTT9zdyQM5yB6VpLWrR0dxRLMs5bXJctl48iBaZ32d5YsLGMdfeaeyhaONUeQyFdtbABiMnTqx1IGAT3xnvWXbNTm5RWM9PqaFcHGKTeTwbmK7E13PIMYaVyMd1yQp/LFfe6SvuqIQfRI+Wvnx2ykurK6rBEehcg8BCw/WnUM51eEp7BcjPxJBA9Ovevn+1NY3Z3CeF19/wCDe7M0iUO/ay+hdcM5rguJBGmtZCG8rqBgqMkZzuev5VRu7Otpi5yw0vA0dP2hTdNQWU/MkcVmwtR0Ryy5bLCMNxKXLVuUxwjKukVMzVcijPsZAmNTxRQsYzXZAFAFAKU14zqL3JkLVDJF2uROheoJIvVyLS25kWBwrKSMAkqRkH0wf96rT0LtjlMkfaMaJ8LWfQtrnnGOGaG4jXxR4c0ZXOgqS0Z3yD6frVSHZdllc6Zvh3T8fE81mvrcoWw3WGvDwMLxi98e4llC6fEdn05zjUc4z3rc09XdVRr54WPgYVs+Obl4sZSPHWpjg6RQDbGgPafo44BAvD0eSGN3nDM5dVbKliFXcbDSAcepr4ntjWXPVOMJNKPLDxv1Zs6TTx7tNrmV/wBHV6iTXlomyxzyPECSTo1lCN/TSn+qrPbFUpV1Xvm4pP1xn8nXZ80pTrXR7fT8G7DV8/g0sCtVeYGA1UwMDF3FrXSWdR30NpJHpqHmX4qQfepa58DzhP13+XL4nMocSxkatbOOLPhIq56kDzMfVmO7H3JNdWW2Wfzeft6Lkj2FcY8kOM1cJEiRlPpC46ba1whxJNlF9VXHnYfIgfFhWv2RpFfdmXKO/v6Ip6+/uqsLm9vyeM19mfNhQGo4Nxa9tIlbw3NsDnDp5cMc5V8ZXOdj0ye9Zmo02l1M3HK4/J7/AA/Waen1Gq00FLD4PNbfH9ROv+WdardWEjHUPEw7APq6+UgYznOQe9QVa/hbo1EfLbljzLVnZzklfppee/PPkU//AMhuMMZAW1HqwYAHvgdPkMVc/o6cpR2wVI6/URy5758ehCiu3YnIzv16Y9qmlXCK2OatRbNvKz9jkzUihZIhSGp0UpvcRXpwFAFAFASIWqOSLNcibE9QyRdrkV00mpifU/8AqrMVhYMyyfHNyFIM16cDiRgUAMR60A07+lANUBtuE/SRPBFHF4MLLGqoP+4CQoxknURn5ViajsOm2crOJpt56fgv1doThFRwtio5W4lJHfrNGjvlmaRUDMTG58+w64zn4gVd11EJ6Z1yaXg3tuuRFprJRuU0s+OPDqe4RyhgCpyCMg+oPSvhZRcXhn0yw1lDmqucDAaqYGBJamD3Ah5MY99hXajkCWamDrB4vz/xQz3rjPkhPhKN/wAJ85+JbO/oBX23ZWnVOnj4y3fv5fI+Z7Qu7y5+C2M3WiUi15WshNdxIwyurUw9Qo1YPscY+dVdba6qJSXP8lrRVK2+MXy/B6txi2M0bRhtKsGDYAyQRsqk7L8cHb8x8pprFXNTay1y/ep9bfU7YOCeE+f70M5wG4EdosWftIywdTsyMXY4I/n3rS1cHO92Y2fJ+OxT0MlDTqvPtLOV4bspuJ3OTirlMMIjtmU8zVciihYyFM1TRRRskRjUpVZygCgCgCgFIa8aO4vA88u2PX9q4UdyWdmI4RHqQrnVbFAPSSAj+tqAYoAoAoAoDafRWuLqVz0SFv1Zf5A1i9uPNMYLrL7M1Oyl/dlJ9EeqJNk49AM/E9v69RXyrhhZN9c8DmquMDBS8T5pht5ljn1oHXUsmnMZ3xjI3yPh3FX6Ozrbq3OvDw8NdSrbq66pqM8rPXoWcE+ob9cZI9M9v0I+RqrZXwvyLEHkj2c3iM7/AIQzRJ8EOJD83BHwRakthwRUOvN+/l8vqzyv2m5e5e7n8/oSS1Q4J8HgvGZg9zM67q8sjA+zOSP3r77TxcKoxfNJL5Hxt8lK2Ul1b+pDqYiNZ9HUObhn6lUIA9NXVj7AAj3LCsrtaX9lR6N/Tp++Br9jwzc5dUvr1/fE3k94BnB6ZGfUjr+XT459KwI1csn0neLfBjuMyjxNaYDnY/4h6N/I1s6aL4eGXL6ehmahLj447Pr5rz+zKWaSrsYlSyZCmepoop2SIUjVMkUpyyIrojCgCgCgCgCgHFbauWiRS2wei/RPyxb3CSz3KiXQ4RYznSPLksy/i64AO2x67Y+d7d191LjVU8ZWW/t5FvR0RnmUtzXcx8i2dzCxhjSGQA6XiAUah2dBsRnrtkVkaPtbVU2JTk5Lqnv8H+otW6WucfZWGeEsuCQdiNiPevuzGPV7Pg1p9V4ezW0Zdypl2OZENrO7HbqcpnHqo9c18rPU6jv70pvC5eT4or7/AAZqRphwQbXr6YZgecrVYr6ZIwoRSunQMLgopBA+eTjbOa3uz7JWaaEpZz5+pR1EVGxpFj9HIt2umS5g8fWmEXCbODq/EwA8obv2qt2v3yp4qp8OHvz5e5Prgk0ig54ksmufhVqngB7Aho3WOcYgwTMjLHk+JgnWU+GTWUr9RLj4bdpLMef+Ly+nhkud1WuHMOXPl15dfEpuCDwr+4iRBHrmijC+UaQuuUZxkbiLBAP46u6hqemhY3nEW8+uF8s59x7pE43SgljLS+r+eMe80Y42oQufutIzMcHyorFBn0JSNj8h65rO/o5cXD1SwvNvf5No0f6hY4ujfwXL5pMicb5xSECIKZJc6WUEDGl9LajvjUFyPZqk03ZcrHx5xHmvesr4dfNEV+vjBcCWZcvg/uY3m7jk1xjxYfCXWcd/Mg0MA2BnBzkds1taHSV0L2JZePrutjK1mpna/aWP3Bb8I5qntbNS9qzLjCzFiAcLpjGCu4AVR16DNU9R2dVqL3izD8Me99epao106ad4e/Pw2+Bq+XOJRtbRKjasIoz3ZujE53BJyT/m9MnJ1mnmrpSksb/Bfv2NTSWwdUUnnb9/fUg8/cb8C2KIftJsoPUL+NvyOPn7VL2VpO9t4pco7+/oR9p6juquFc5be7qeS19afLhQHoXBwtjYa2wJZcNkjOC20YI6kAHUR/FXz+ozq9VwL+Mftz+PL4H0umS0ek43tKX35fDn8SruOZVICQo+BsCcb+53yfXJq3HQSzxzaIH2lDHd1xfl+Svurj5nt71PCGTy23hRCkk/PuanUSlOeCJI9SJFaUxmuyAKAKAKAKAKAKA2FpyYr8PN0bjD+G8ojEeoaU1eUnVkE4+9jA6VkWdpyjqu4UNspZzjn7se7OS1HTZr48k/6K7qZRciAhmURSeE3SRVLBwp/C+64PTsRuCIO266pd33i2eVldM8vVePXw85NE5e1w/A9EtuMrMvjW3mICF49vtEbYFc7Fttj6go2CDp+enpJVPurfPD8GvHy8V/5LK56MbFJcUf9/3/AEfl4VxzH1mbTsplkK7Y8pYldu2xG1fc6fPdRzzwvoYdmON48TRWfOum3tkZCXtZcqwwAYTG6FfUN5h8cDvWfPstO2ySe01uvPKeS1HV4hFNbxfyMxxK4EkrsudJPlDYyEGyKcbbKAPlWlVDggk+fX16/MqzlxSbX6uhN4HfGFZWX7w8IruM6klV8D5K39GotRUrHFPz+aaOqp8OX+8zUcX5n1CYasiSKLSepzFrKud9m1qgA9Gz2rOo0HC4vH8W/njK9MN/DBcs1OU14pfLr8TO8a4nm+lmQ4JYMrKehwMMvr3/ADq9p6EtPGt+GN/oV7Lf7zmi3s7jNq2QqqqzeUHdAfKhz382sA+59KrWQxcur29/j8sFyEs0vot/d4fPJl7vzTPqf8TeZs74zjOkdTgVow2gsIzrN5vLHzLM8aQOSUXxJ1ViBsYwzEE+qx7D19zXKjWpOxc3t8H/AKnO/JkrmCe4lWKScjw9OiEDIQJHhCEHsRuTuSN6j08Kq3KMOecy8cvff7Hc84Tb9B3la/MMniE4iicM22cGQGM7fAk/5feo9bSrYcC/k19N/wB9S1orXVLjf8U9/ft++hX8e4s11O0r7dlX+6o6D9Sfmam02njRWoR/3ZBqdRK+xzl/sivAqwVztD0l3vE5ZdpJC2+d8YzjG2Paoq6K6/4rBNbqbbNpyyN21zp3xnOx/r+uldThxHtN/d74FGfJJPyFecGFg677ibk/cMs/9fzrpIicsjZNdEbZyh4FAFAFAFAFAFAaheN2v1IRCKVJxGyll0eG7HUAXUnrg/eADdskbHM/ptR/UObknHPJ5yvR/bl79y33tXdcOHn5fvnzIXKHFmtrkOrKupShDgFHBwdDn8IJA83bruM1Pr9PG+nha89ua814+nUj09jrnlFtxLjyxOz2zY1PqCNnMP3W0DGxUnUCBkELGetVqtI5xUbVyXPx8/HPLD581yJJ2qLzD/b9/Bm+Mz+JcSPgLrcsQOgZt20+Y5Gc4Od60KIcFcY+C/eiK9jzJshVKcBQBQBQHRQEn615NIBB06djsx1scsPg2K44Paz+8iTj9nH7zGrmXU7N/eYtv13Oa9isJI5nLik34iTKT1OdtO++AOgGele4XQ8yOTXTuqqzEhSxAPYtjVj44FeKEU8pDIzmujw5QEq1tC4Yjoi6j+9cSmotLxJIQ4t/AYHU56j967ODQcQ5Ju4bCO9kVRDJoIwwLhZPuMy9gdu+dxnFVYayuVzpWcr4eZ1wPGSl+pSCLxTG4iJwJNLaCwPQPjBPWp+8g5cGVnwzv8DxRfDnoMdq7POhxqBnKHgUAUAUAUAUAUAUAUAUAvxTgDOwyB8D1rzCPciSa9PDlAFAFAFAFAFAFAFAFAFAFAXfAbtFSVZDjXG6D2ZlGk/JlFVdRCTcXHo0yzTJcLTJn1OKWIxRNF4iyRnxGdELo0b+KdznSrKm2M9DjJNcd5OE+OWcNPbGcPKx72s7nripbLBZX0d7NawWqXjS2YRn+0TwkhMTMCsjHLaANJXUejrgAjA876qMnKUcS8t28+Hj5nndSxhPbz2GpOLXZsm4eIo5EjCnxEyT4bkSpg5wc52OM47ZFQLTUf1C1TbTfR+K2fw+B6nZwOCX6zKranwmc7AFQPct/wAD9RWk5YkokPdvgbIzda7IzlAFAFAFAFAFAFAFAFAFAFAFAFAFAFAFAFAFAFAFAFAFAFAdBoDuaHo9FdyKugO2g7lckoe+6HY/lXLhFvONz1TktkyYONzYQFgVjZXUaVGGQAKTpxnAGN84FR9xDLa5vb4knfS28hi7v9aKoRUAySFzux7779O1dRrw228nk7eJYxghVIRBQBQBQBQBQBQBQBQBQBQBQBQBQBQBQBQBQBQBQBQBQBQBQBQBQBQBQBQBQBQBQBQBQBQBQBQBQBQBQBQBQBQBQBQBQBQBQBQBQBQBQBQBQBQBQBQBQBQBQBQBQBQBQBQBQBQBQBQBQBQBQBQBQBQBQBQBQBQBQBQBQBQBQBQBQBQBQBQBQBQBQBQH/9k="/>
          <p:cNvSpPr>
            <a:spLocks noChangeAspect="1" noChangeArrowheads="1"/>
          </p:cNvSpPr>
          <p:nvPr/>
        </p:nvSpPr>
        <p:spPr bwMode="auto">
          <a:xfrm>
            <a:off x="215900" y="-2317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33600"/>
            <a:ext cx="25241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77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688975" y="2057400"/>
            <a:ext cx="4416425" cy="4572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His grief over Uncle’s death and the unfriendly treatment of the group makes Salva feel stronger.  What does </a:t>
            </a:r>
            <a:r>
              <a:rPr lang="en-US" b="1" dirty="0" smtClean="0"/>
              <a:t>incident</a:t>
            </a:r>
            <a:r>
              <a:rPr lang="en-US" dirty="0" smtClean="0"/>
              <a:t> </a:t>
            </a:r>
            <a:r>
              <a:rPr lang="en-US" b="1" dirty="0" smtClean="0"/>
              <a:t>reveal</a:t>
            </a:r>
            <a:r>
              <a:rPr lang="en-US" dirty="0" smtClean="0"/>
              <a:t> about his </a:t>
            </a:r>
            <a:r>
              <a:rPr lang="en-US" b="1" dirty="0" smtClean="0"/>
              <a:t>character</a:t>
            </a:r>
            <a:r>
              <a:rPr lang="en-US" dirty="0" smtClean="0"/>
              <a:t>?</a:t>
            </a:r>
          </a:p>
          <a:p>
            <a:pPr lvl="0"/>
            <a:r>
              <a:rPr lang="en-US" dirty="0" smtClean="0"/>
              <a:t>Look at the </a:t>
            </a:r>
            <a:r>
              <a:rPr lang="en-US" b="1" dirty="0" smtClean="0"/>
              <a:t>words</a:t>
            </a:r>
            <a:r>
              <a:rPr lang="en-US" dirty="0" smtClean="0"/>
              <a:t> the author uses to describe the refugee camp in Ethiopia.  What </a:t>
            </a:r>
            <a:r>
              <a:rPr lang="en-US" b="1" dirty="0" smtClean="0"/>
              <a:t>tone</a:t>
            </a:r>
            <a:r>
              <a:rPr lang="en-US" dirty="0" smtClean="0"/>
              <a:t> do you think she is trying to </a:t>
            </a:r>
            <a:r>
              <a:rPr lang="en-US" b="1" dirty="0" smtClean="0"/>
              <a:t>establish</a:t>
            </a:r>
            <a:r>
              <a:rPr lang="en-US" dirty="0" smtClean="0"/>
              <a:t>?</a:t>
            </a:r>
          </a:p>
          <a:p>
            <a:pPr marL="0" lvl="0" indent="0" algn="r">
              <a:buNone/>
            </a:pPr>
            <a:r>
              <a:rPr lang="en-US" dirty="0" smtClean="0"/>
              <a:t>8.RL.3 &amp; 8.RL.4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550" y="2296319"/>
            <a:ext cx="25241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97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998310" cy="1054250"/>
          </a:xfrm>
        </p:spPr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685800" y="1981200"/>
            <a:ext cx="4492625" cy="42148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“</a:t>
            </a:r>
            <a:r>
              <a:rPr lang="en-US" i="1" dirty="0" smtClean="0"/>
              <a:t>I am alone now.  I am all that is left of my family</a:t>
            </a:r>
            <a:r>
              <a:rPr lang="en-US" dirty="0" smtClean="0"/>
              <a:t>.” (p.72)  </a:t>
            </a:r>
            <a:r>
              <a:rPr lang="en-US" dirty="0"/>
              <a:t>What </a:t>
            </a:r>
            <a:r>
              <a:rPr lang="en-US" b="1" dirty="0" smtClean="0"/>
              <a:t>decision</a:t>
            </a:r>
            <a:r>
              <a:rPr lang="en-US" dirty="0" smtClean="0"/>
              <a:t> does this quote </a:t>
            </a:r>
            <a:r>
              <a:rPr lang="en-US" b="1" dirty="0" smtClean="0"/>
              <a:t>provoke</a:t>
            </a:r>
            <a:r>
              <a:rPr lang="en-US" dirty="0" smtClean="0"/>
              <a:t> Salva to make?</a:t>
            </a:r>
          </a:p>
          <a:p>
            <a:r>
              <a:rPr lang="en-US" dirty="0" smtClean="0"/>
              <a:t>Using </a:t>
            </a:r>
            <a:r>
              <a:rPr lang="en-US" b="1" dirty="0" smtClean="0"/>
              <a:t>context clues</a:t>
            </a:r>
            <a:r>
              <a:rPr lang="en-US" dirty="0" smtClean="0"/>
              <a:t>, </a:t>
            </a:r>
            <a:r>
              <a:rPr lang="en-US" b="1" dirty="0" smtClean="0"/>
              <a:t>determine</a:t>
            </a:r>
            <a:r>
              <a:rPr lang="en-US" dirty="0" smtClean="0"/>
              <a:t> the </a:t>
            </a:r>
            <a:r>
              <a:rPr lang="en-US" b="1" dirty="0" smtClean="0"/>
              <a:t>meaning</a:t>
            </a:r>
            <a:r>
              <a:rPr lang="en-US" dirty="0" smtClean="0"/>
              <a:t> of the word “torrents.” (p.74) </a:t>
            </a:r>
            <a:r>
              <a:rPr lang="en-US" dirty="0"/>
              <a:t>If you already knew the meaning, what </a:t>
            </a:r>
            <a:r>
              <a:rPr lang="en-US" b="1" dirty="0"/>
              <a:t>clues</a:t>
            </a:r>
            <a:r>
              <a:rPr lang="en-US" dirty="0"/>
              <a:t> from the </a:t>
            </a:r>
            <a:r>
              <a:rPr lang="en-US" b="1" dirty="0"/>
              <a:t>text</a:t>
            </a:r>
            <a:r>
              <a:rPr lang="en-US" dirty="0"/>
              <a:t> helped you make a guess</a:t>
            </a:r>
            <a:r>
              <a:rPr lang="en-US" dirty="0" smtClean="0"/>
              <a:t>?</a:t>
            </a:r>
          </a:p>
          <a:p>
            <a:pPr marL="0" indent="0" algn="r">
              <a:buNone/>
            </a:pPr>
            <a:r>
              <a:rPr lang="en-US" dirty="0" smtClean="0"/>
              <a:t>8.RL.3 &amp; 8.RL.4</a:t>
            </a: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lvl="0"/>
            <a:endParaRPr lang="en-US" dirty="0"/>
          </a:p>
          <a:p>
            <a:endParaRPr lang="en-US" dirty="0" smtClean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550" y="2296319"/>
            <a:ext cx="25241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478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8074510" cy="1054250"/>
          </a:xfrm>
        </p:spPr>
        <p:txBody>
          <a:bodyPr/>
          <a:lstStyle/>
          <a:p>
            <a:r>
              <a:rPr lang="en-US" dirty="0" smtClean="0"/>
              <a:t>Chapter 13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688975" y="1981200"/>
            <a:ext cx="4340225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Nya thinks it’s funny that “You had to have water to find water.” (p. 76)  This is an example of </a:t>
            </a:r>
            <a:r>
              <a:rPr lang="en-US" b="1" dirty="0" smtClean="0"/>
              <a:t>irony</a:t>
            </a:r>
            <a:r>
              <a:rPr lang="en-US" dirty="0" smtClean="0"/>
              <a:t>.  Can you explain why?</a:t>
            </a:r>
            <a:endParaRPr lang="en-US" dirty="0"/>
          </a:p>
          <a:p>
            <a:pPr lvl="0"/>
            <a:r>
              <a:rPr lang="en-US" dirty="0" smtClean="0"/>
              <a:t>Salva’s </a:t>
            </a:r>
            <a:r>
              <a:rPr lang="en-US" dirty="0"/>
              <a:t>thoughts of his family helped him accept his new responsibilities</a:t>
            </a:r>
            <a:r>
              <a:rPr lang="en-US" dirty="0" smtClean="0"/>
              <a:t>.  Do you find this </a:t>
            </a:r>
            <a:r>
              <a:rPr lang="en-US" b="1" dirty="0" smtClean="0"/>
              <a:t>decision</a:t>
            </a:r>
            <a:r>
              <a:rPr lang="en-US" dirty="0" smtClean="0"/>
              <a:t> consistent with what you have learned about his </a:t>
            </a:r>
            <a:r>
              <a:rPr lang="en-US" b="1" dirty="0" smtClean="0"/>
              <a:t>character</a:t>
            </a:r>
            <a:r>
              <a:rPr lang="en-US" dirty="0" smtClean="0"/>
              <a:t>?  Explain your thinking using </a:t>
            </a:r>
            <a:r>
              <a:rPr lang="en-US" b="1" dirty="0" smtClean="0"/>
              <a:t>evidence</a:t>
            </a:r>
            <a:r>
              <a:rPr lang="en-US" dirty="0" smtClean="0"/>
              <a:t> from the </a:t>
            </a:r>
            <a:r>
              <a:rPr lang="en-US" b="1" dirty="0" smtClean="0"/>
              <a:t>text</a:t>
            </a:r>
            <a:r>
              <a:rPr lang="en-US" dirty="0" smtClean="0"/>
              <a:t>.</a:t>
            </a:r>
            <a:endParaRPr lang="en-US" dirty="0"/>
          </a:p>
          <a:p>
            <a:pPr marL="0" indent="0" algn="r">
              <a:buNone/>
            </a:pPr>
            <a:r>
              <a:rPr lang="en-US" dirty="0" smtClean="0"/>
              <a:t> 8.RL.6, 8.RL.3 &amp; 8.RL.1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550" y="2296319"/>
            <a:ext cx="25241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863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0156"/>
            <a:ext cx="9296400" cy="1054250"/>
          </a:xfrm>
        </p:spPr>
        <p:txBody>
          <a:bodyPr/>
          <a:lstStyle/>
          <a:p>
            <a:r>
              <a:rPr lang="en-US" dirty="0" smtClean="0"/>
              <a:t>Chapter 14 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688975" y="2286000"/>
            <a:ext cx="3806825" cy="38338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Neither Nya or Salva have much hope at this point in the story.  </a:t>
            </a:r>
            <a:r>
              <a:rPr lang="en-US" b="1" dirty="0" smtClean="0"/>
              <a:t>Compare/contrast</a:t>
            </a:r>
            <a:r>
              <a:rPr lang="en-US" dirty="0" smtClean="0"/>
              <a:t> their situations.</a:t>
            </a:r>
          </a:p>
          <a:p>
            <a:pPr lvl="0"/>
            <a:r>
              <a:rPr lang="en-US" dirty="0" smtClean="0"/>
              <a:t>At the end of the chapter, Salva finds out he will be going to the U.S. How </a:t>
            </a:r>
            <a:r>
              <a:rPr lang="en-US" dirty="0"/>
              <a:t>do you think </a:t>
            </a:r>
            <a:r>
              <a:rPr lang="en-US" dirty="0" smtClean="0"/>
              <a:t>this </a:t>
            </a:r>
            <a:r>
              <a:rPr lang="en-US" b="1" dirty="0" smtClean="0"/>
              <a:t>incident</a:t>
            </a:r>
            <a:r>
              <a:rPr lang="en-US" dirty="0" smtClean="0"/>
              <a:t> will </a:t>
            </a:r>
            <a:r>
              <a:rPr lang="en-US" b="1" dirty="0" smtClean="0"/>
              <a:t>affect</a:t>
            </a:r>
            <a:r>
              <a:rPr lang="en-US" dirty="0" smtClean="0"/>
              <a:t> the </a:t>
            </a:r>
            <a:r>
              <a:rPr lang="en-US" b="1" dirty="0" smtClean="0"/>
              <a:t>plot</a:t>
            </a:r>
            <a:r>
              <a:rPr lang="en-US" dirty="0" smtClean="0"/>
              <a:t>?</a:t>
            </a:r>
          </a:p>
          <a:p>
            <a:pPr marL="0" lvl="0" indent="0" algn="r">
              <a:buNone/>
            </a:pPr>
            <a:r>
              <a:rPr lang="en-US" dirty="0" smtClean="0"/>
              <a:t>8.RL.5 &amp; 8.RL.3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550" y="2296319"/>
            <a:ext cx="25241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080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0156"/>
            <a:ext cx="9296400" cy="1054250"/>
          </a:xfrm>
        </p:spPr>
        <p:txBody>
          <a:bodyPr/>
          <a:lstStyle/>
          <a:p>
            <a:r>
              <a:rPr lang="en-US" dirty="0" smtClean="0"/>
              <a:t>Chapter 15 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688975" y="2286000"/>
            <a:ext cx="3806825" cy="38338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What does the </a:t>
            </a:r>
            <a:r>
              <a:rPr lang="en-US" b="1" dirty="0" smtClean="0"/>
              <a:t>phrase</a:t>
            </a:r>
            <a:r>
              <a:rPr lang="en-US" dirty="0" smtClean="0"/>
              <a:t> “Lost Boys” mean?  Use </a:t>
            </a:r>
            <a:r>
              <a:rPr lang="en-US" b="1" dirty="0" smtClean="0"/>
              <a:t>textual evidence </a:t>
            </a:r>
            <a:r>
              <a:rPr lang="en-US" dirty="0" smtClean="0"/>
              <a:t>to support your answer.</a:t>
            </a:r>
          </a:p>
          <a:p>
            <a:pPr lvl="0"/>
            <a:r>
              <a:rPr lang="en-US" dirty="0" smtClean="0"/>
              <a:t>What does Salva’s ability to take difficult situations “one step at a time” </a:t>
            </a:r>
            <a:r>
              <a:rPr lang="en-US" b="1" dirty="0" smtClean="0"/>
              <a:t>reveal</a:t>
            </a:r>
            <a:r>
              <a:rPr lang="en-US" dirty="0" smtClean="0"/>
              <a:t> about his </a:t>
            </a:r>
            <a:r>
              <a:rPr lang="en-US" b="1" dirty="0" smtClean="0"/>
              <a:t>character</a:t>
            </a:r>
            <a:r>
              <a:rPr lang="en-US" dirty="0" smtClean="0"/>
              <a:t>?</a:t>
            </a:r>
          </a:p>
          <a:p>
            <a:pPr marL="0" lvl="0" indent="0" algn="r">
              <a:buNone/>
            </a:pPr>
            <a:r>
              <a:rPr lang="en-US" dirty="0" smtClean="0"/>
              <a:t>8.RL.1, 8.RL.4 &amp; 8.RL.3</a:t>
            </a:r>
          </a:p>
          <a:p>
            <a:pPr lvl="0"/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550" y="2296319"/>
            <a:ext cx="25241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787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922110" cy="1054250"/>
          </a:xfrm>
        </p:spPr>
        <p:txBody>
          <a:bodyPr/>
          <a:lstStyle/>
          <a:p>
            <a:r>
              <a:rPr lang="en-US" dirty="0" smtClean="0"/>
              <a:t>Chapter 16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685800" y="2057400"/>
            <a:ext cx="43434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Compare/contrast </a:t>
            </a:r>
            <a:r>
              <a:rPr lang="en-US" dirty="0"/>
              <a:t>Salva’s African </a:t>
            </a:r>
            <a:r>
              <a:rPr lang="en-US" dirty="0" smtClean="0"/>
              <a:t>life to </a:t>
            </a:r>
            <a:r>
              <a:rPr lang="en-US" dirty="0"/>
              <a:t>his American life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Using </a:t>
            </a:r>
            <a:r>
              <a:rPr lang="en-US" b="1" dirty="0"/>
              <a:t>context clues</a:t>
            </a:r>
            <a:r>
              <a:rPr lang="en-US" dirty="0"/>
              <a:t>, </a:t>
            </a:r>
            <a:r>
              <a:rPr lang="en-US" b="1" dirty="0"/>
              <a:t>determine</a:t>
            </a:r>
            <a:r>
              <a:rPr lang="en-US" dirty="0"/>
              <a:t> the </a:t>
            </a:r>
            <a:r>
              <a:rPr lang="en-US" b="1" dirty="0"/>
              <a:t>meaning</a:t>
            </a:r>
            <a:r>
              <a:rPr lang="en-US" dirty="0"/>
              <a:t> of the word </a:t>
            </a:r>
            <a:r>
              <a:rPr lang="en-US" dirty="0" smtClean="0"/>
              <a:t>“bewildering.” </a:t>
            </a:r>
            <a:r>
              <a:rPr lang="en-US" dirty="0"/>
              <a:t>(</a:t>
            </a:r>
            <a:r>
              <a:rPr lang="en-US" dirty="0" smtClean="0"/>
              <a:t>p.98) </a:t>
            </a:r>
            <a:r>
              <a:rPr lang="en-US" dirty="0"/>
              <a:t>If you already knew the meaning, what </a:t>
            </a:r>
            <a:r>
              <a:rPr lang="en-US" b="1" dirty="0"/>
              <a:t>clues</a:t>
            </a:r>
            <a:r>
              <a:rPr lang="en-US" dirty="0"/>
              <a:t> from the </a:t>
            </a:r>
            <a:r>
              <a:rPr lang="en-US" b="1" dirty="0"/>
              <a:t>text</a:t>
            </a:r>
            <a:r>
              <a:rPr lang="en-US" dirty="0"/>
              <a:t> helped you make a guess?</a:t>
            </a:r>
          </a:p>
          <a:p>
            <a:pPr marL="0" lvl="0" indent="0" algn="r">
              <a:buNone/>
            </a:pPr>
            <a:r>
              <a:rPr lang="en-US" dirty="0" smtClean="0"/>
              <a:t>8.RL.5 &amp; 8.RL.4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550" y="2296319"/>
            <a:ext cx="25241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818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922110" cy="1054250"/>
          </a:xfrm>
        </p:spPr>
        <p:txBody>
          <a:bodyPr/>
          <a:lstStyle/>
          <a:p>
            <a:r>
              <a:rPr lang="en-US" dirty="0" smtClean="0"/>
              <a:t>Chapter 17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304800" y="2057400"/>
            <a:ext cx="4800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Nya speaks in a whisper when she says, “</a:t>
            </a:r>
            <a:r>
              <a:rPr lang="en-US" i="1" dirty="0" smtClean="0"/>
              <a:t>All</a:t>
            </a:r>
            <a:r>
              <a:rPr lang="en-US" dirty="0" smtClean="0"/>
              <a:t> the children, Papa?  The girls, too?”  What </a:t>
            </a:r>
            <a:r>
              <a:rPr lang="en-US" b="1" dirty="0" smtClean="0"/>
              <a:t>mood</a:t>
            </a:r>
            <a:r>
              <a:rPr lang="en-US" dirty="0" smtClean="0"/>
              <a:t> is the author trying to </a:t>
            </a:r>
            <a:r>
              <a:rPr lang="en-US" b="1" dirty="0" smtClean="0"/>
              <a:t>convey</a:t>
            </a:r>
            <a:r>
              <a:rPr lang="en-US" dirty="0" smtClean="0"/>
              <a:t>?</a:t>
            </a:r>
          </a:p>
          <a:p>
            <a:pPr lvl="0"/>
            <a:r>
              <a:rPr lang="en-US" dirty="0" smtClean="0"/>
              <a:t>Salva’s visit with his father </a:t>
            </a:r>
            <a:r>
              <a:rPr lang="en-US" b="1" dirty="0" smtClean="0"/>
              <a:t>provokes</a:t>
            </a:r>
            <a:r>
              <a:rPr lang="en-US" dirty="0" smtClean="0"/>
              <a:t> him to make a </a:t>
            </a:r>
            <a:r>
              <a:rPr lang="en-US" b="1" dirty="0" smtClean="0"/>
              <a:t>decision</a:t>
            </a:r>
            <a:r>
              <a:rPr lang="en-US" dirty="0" smtClean="0"/>
              <a:t>.  What </a:t>
            </a:r>
            <a:r>
              <a:rPr lang="en-US" b="1" dirty="0" smtClean="0"/>
              <a:t>implicit</a:t>
            </a:r>
            <a:r>
              <a:rPr lang="en-US" dirty="0" smtClean="0"/>
              <a:t> and </a:t>
            </a:r>
            <a:r>
              <a:rPr lang="en-US" b="1" dirty="0" smtClean="0"/>
              <a:t>explicit</a:t>
            </a:r>
            <a:r>
              <a:rPr lang="en-US" dirty="0" smtClean="0"/>
              <a:t> </a:t>
            </a:r>
            <a:r>
              <a:rPr lang="en-US" b="1" dirty="0" smtClean="0"/>
              <a:t>evidence</a:t>
            </a:r>
            <a:r>
              <a:rPr lang="en-US" dirty="0" smtClean="0"/>
              <a:t> is given about his decision?  How can you </a:t>
            </a:r>
            <a:r>
              <a:rPr lang="en-US" b="1" dirty="0" smtClean="0"/>
              <a:t>infer</a:t>
            </a:r>
            <a:r>
              <a:rPr lang="en-US" dirty="0" smtClean="0"/>
              <a:t> how it might </a:t>
            </a:r>
            <a:r>
              <a:rPr lang="en-US" b="1" dirty="0" smtClean="0"/>
              <a:t>affect</a:t>
            </a:r>
            <a:r>
              <a:rPr lang="en-US" dirty="0" smtClean="0"/>
              <a:t> the rest of the </a:t>
            </a:r>
            <a:r>
              <a:rPr lang="en-US" b="1" dirty="0" smtClean="0"/>
              <a:t>plot</a:t>
            </a:r>
            <a:r>
              <a:rPr lang="en-US" dirty="0" smtClean="0"/>
              <a:t>?</a:t>
            </a:r>
          </a:p>
          <a:p>
            <a:pPr marL="0" lvl="0" indent="0" algn="r">
              <a:buNone/>
            </a:pPr>
            <a:r>
              <a:rPr lang="en-US" dirty="0" smtClean="0"/>
              <a:t>8.RL.4, 8.RL.3 &amp; 8.RL.1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550" y="2296319"/>
            <a:ext cx="25241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304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922110" cy="1054250"/>
          </a:xfrm>
        </p:spPr>
        <p:txBody>
          <a:bodyPr/>
          <a:lstStyle/>
          <a:p>
            <a:r>
              <a:rPr lang="en-US" dirty="0" smtClean="0"/>
              <a:t>Chapter 18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685800" y="2362200"/>
            <a:ext cx="3806825" cy="3833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550" y="2296319"/>
            <a:ext cx="25241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49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09600" y="2514600"/>
            <a:ext cx="3882792" cy="39869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At this point, </a:t>
            </a:r>
            <a:r>
              <a:rPr lang="en-US" dirty="0" err="1" smtClean="0"/>
              <a:t>Salva</a:t>
            </a:r>
            <a:r>
              <a:rPr lang="en-US" dirty="0" smtClean="0"/>
              <a:t> has a lot of uncertainties in his life.  </a:t>
            </a:r>
            <a:r>
              <a:rPr lang="en-US" b="1" dirty="0" smtClean="0"/>
              <a:t>Cite</a:t>
            </a:r>
            <a:r>
              <a:rPr lang="en-US" dirty="0" smtClean="0"/>
              <a:t> two examples from the text. </a:t>
            </a:r>
            <a:endParaRPr lang="en-US" dirty="0"/>
          </a:p>
          <a:p>
            <a:pPr lvl="0"/>
            <a:r>
              <a:rPr lang="en-US" dirty="0"/>
              <a:t>At the end of this chapter </a:t>
            </a:r>
            <a:r>
              <a:rPr lang="en-US" dirty="0" err="1"/>
              <a:t>Salva</a:t>
            </a:r>
            <a:r>
              <a:rPr lang="en-US" dirty="0"/>
              <a:t> was alone.  </a:t>
            </a:r>
            <a:r>
              <a:rPr lang="en-US" b="1" dirty="0" smtClean="0"/>
              <a:t>Infer</a:t>
            </a:r>
            <a:r>
              <a:rPr lang="en-US" dirty="0" smtClean="0"/>
              <a:t> what </a:t>
            </a:r>
            <a:r>
              <a:rPr lang="en-US" dirty="0"/>
              <a:t>was he </a:t>
            </a:r>
            <a:r>
              <a:rPr lang="en-US" dirty="0" smtClean="0"/>
              <a:t>might thinking and feeling.</a:t>
            </a:r>
          </a:p>
          <a:p>
            <a:pPr marL="0" lvl="0" indent="0" algn="r">
              <a:buNone/>
            </a:pPr>
            <a:r>
              <a:rPr lang="en-US" smtClean="0"/>
              <a:t>8.RL.1</a:t>
            </a:r>
            <a:endParaRPr lang="en-US" dirty="0"/>
          </a:p>
          <a:p>
            <a:pPr lvl="0"/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438400"/>
            <a:ext cx="25241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4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688975" y="2286000"/>
            <a:ext cx="3806825" cy="3833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List some thoughts and feeling </a:t>
            </a:r>
            <a:r>
              <a:rPr lang="en-US" dirty="0" err="1" smtClean="0"/>
              <a:t>Salva</a:t>
            </a:r>
            <a:r>
              <a:rPr lang="en-US" dirty="0" smtClean="0"/>
              <a:t> experiences throughout this chapter.  If your answer is drawn directly from </a:t>
            </a:r>
            <a:r>
              <a:rPr lang="en-US" b="1" dirty="0" smtClean="0"/>
              <a:t>textual evidence</a:t>
            </a:r>
            <a:r>
              <a:rPr lang="en-US" dirty="0" smtClean="0"/>
              <a:t> put a TE after it.  If you </a:t>
            </a:r>
            <a:r>
              <a:rPr lang="en-US" b="1" dirty="0" smtClean="0"/>
              <a:t>inferred</a:t>
            </a:r>
            <a:r>
              <a:rPr lang="en-US" dirty="0" smtClean="0"/>
              <a:t> your answer, put an I </a:t>
            </a:r>
            <a:r>
              <a:rPr lang="en-US" smtClean="0"/>
              <a:t>after it.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550" y="2296319"/>
            <a:ext cx="25241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04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688975" y="2286000"/>
            <a:ext cx="4416425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Why is Nya walking all day almost every day for water?  Use your background knowledge from our inquiry lesson to </a:t>
            </a:r>
            <a:r>
              <a:rPr lang="en-US" b="1" dirty="0"/>
              <a:t>infer</a:t>
            </a:r>
            <a:r>
              <a:rPr lang="en-US" dirty="0"/>
              <a:t> your answer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The book has two </a:t>
            </a:r>
            <a:r>
              <a:rPr lang="en-US" b="1" dirty="0" smtClean="0"/>
              <a:t>points of view</a:t>
            </a:r>
            <a:r>
              <a:rPr lang="en-US" dirty="0" smtClean="0"/>
              <a:t> – </a:t>
            </a:r>
            <a:r>
              <a:rPr lang="en-US" dirty="0" err="1" smtClean="0"/>
              <a:t>Salva</a:t>
            </a:r>
            <a:r>
              <a:rPr lang="en-US" dirty="0" smtClean="0"/>
              <a:t> and Nya.  Why do you think the author choose to tell the story this way?</a:t>
            </a:r>
          </a:p>
          <a:p>
            <a:pPr marL="0" lvl="0" indent="0" algn="r">
              <a:buNone/>
            </a:pPr>
            <a:r>
              <a:rPr lang="en-US" dirty="0" smtClean="0"/>
              <a:t>8.RL.1 &amp; 8.RL.6</a:t>
            </a:r>
            <a:endParaRPr lang="en-US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550" y="2296319"/>
            <a:ext cx="25241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852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981200"/>
            <a:ext cx="4710953" cy="4495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the relationship between Nya’s tribe, the Nuer, and </a:t>
            </a:r>
            <a:r>
              <a:rPr lang="en-US" dirty="0" err="1" smtClean="0"/>
              <a:t>Salva’s</a:t>
            </a:r>
            <a:r>
              <a:rPr lang="en-US" dirty="0" smtClean="0"/>
              <a:t> tribe, the Dinka?  </a:t>
            </a:r>
            <a:r>
              <a:rPr lang="en-US" b="1" dirty="0" smtClean="0"/>
              <a:t>Cite</a:t>
            </a:r>
            <a:r>
              <a:rPr lang="en-US" dirty="0" smtClean="0"/>
              <a:t> details from the book as evidence.</a:t>
            </a:r>
          </a:p>
          <a:p>
            <a:r>
              <a:rPr lang="en-US" dirty="0" err="1" smtClean="0"/>
              <a:t>Salva</a:t>
            </a:r>
            <a:r>
              <a:rPr lang="en-US" dirty="0" smtClean="0"/>
              <a:t> and </a:t>
            </a:r>
            <a:r>
              <a:rPr lang="en-US" dirty="0" err="1" smtClean="0"/>
              <a:t>Marial</a:t>
            </a:r>
            <a:r>
              <a:rPr lang="en-US" dirty="0" smtClean="0"/>
              <a:t> have two very different </a:t>
            </a:r>
            <a:r>
              <a:rPr lang="en-US" b="1" dirty="0" smtClean="0"/>
              <a:t>points of view </a:t>
            </a:r>
            <a:r>
              <a:rPr lang="en-US" dirty="0" smtClean="0"/>
              <a:t>about walking to Ethiopia.  Explain their differences.  </a:t>
            </a:r>
            <a:r>
              <a:rPr lang="en-US" b="1" dirty="0" smtClean="0"/>
              <a:t>Infer</a:t>
            </a:r>
            <a:r>
              <a:rPr lang="en-US" dirty="0" smtClean="0"/>
              <a:t> how they might affect the rest of the plot.</a:t>
            </a:r>
          </a:p>
          <a:p>
            <a:pPr marL="0" indent="0" algn="r">
              <a:buNone/>
            </a:pPr>
            <a:r>
              <a:rPr lang="en-US" dirty="0" smtClean="0"/>
              <a:t>8.RL.1 &amp; 8.RL.6</a:t>
            </a:r>
            <a:endParaRPr lang="en-US" dirty="0"/>
          </a:p>
          <a:p>
            <a:pPr marL="0" lv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56263" cy="1054250"/>
          </a:xfrm>
        </p:spPr>
        <p:txBody>
          <a:bodyPr/>
          <a:lstStyle/>
          <a:p>
            <a:r>
              <a:rPr lang="en-US" sz="4800" dirty="0" smtClean="0"/>
              <a:t>Chapter 5</a:t>
            </a:r>
            <a:endParaRPr lang="en-US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75442"/>
            <a:ext cx="25241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767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981201"/>
            <a:ext cx="4710953" cy="4144962"/>
          </a:xfrm>
        </p:spPr>
        <p:txBody>
          <a:bodyPr>
            <a:normAutofit/>
          </a:bodyPr>
          <a:lstStyle/>
          <a:p>
            <a:r>
              <a:rPr lang="en-US" dirty="0" smtClean="0"/>
              <a:t>Both Nya and </a:t>
            </a:r>
            <a:r>
              <a:rPr lang="en-US" dirty="0" err="1" smtClean="0"/>
              <a:t>Salva</a:t>
            </a:r>
            <a:r>
              <a:rPr lang="en-US" dirty="0" smtClean="0"/>
              <a:t> face the harsh reality of losing someone to circumstances beyond their </a:t>
            </a:r>
            <a:r>
              <a:rPr lang="en-US" dirty="0"/>
              <a:t>control</a:t>
            </a:r>
            <a:r>
              <a:rPr lang="en-US" dirty="0" smtClean="0"/>
              <a:t>.  Whose situation is </a:t>
            </a:r>
            <a:r>
              <a:rPr lang="en-US" b="1" dirty="0" smtClean="0"/>
              <a:t>cited</a:t>
            </a:r>
            <a:r>
              <a:rPr lang="en-US" dirty="0" smtClean="0"/>
              <a:t> directly and whose must be </a:t>
            </a:r>
            <a:r>
              <a:rPr lang="en-US" b="1" dirty="0" smtClean="0"/>
              <a:t>inferred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Compare/contrast</a:t>
            </a:r>
            <a:r>
              <a:rPr lang="en-US" dirty="0" smtClean="0"/>
              <a:t> </a:t>
            </a:r>
            <a:r>
              <a:rPr lang="en-US" dirty="0"/>
              <a:t>Nya’s circumstances and fears to </a:t>
            </a:r>
            <a:r>
              <a:rPr lang="en-US" dirty="0" err="1"/>
              <a:t>Salva’s</a:t>
            </a:r>
            <a:r>
              <a:rPr lang="en-US" dirty="0" smtClean="0"/>
              <a:t>.</a:t>
            </a:r>
          </a:p>
          <a:p>
            <a:pPr marL="0" indent="0" algn="r">
              <a:buNone/>
            </a:pPr>
            <a:r>
              <a:rPr lang="en-US" dirty="0" smtClean="0"/>
              <a:t>8.RL.1 &amp; 8.RL.5</a:t>
            </a:r>
            <a:endParaRPr lang="en-US" dirty="0"/>
          </a:p>
          <a:p>
            <a:pPr marL="0" lv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56263" cy="1054250"/>
          </a:xfrm>
        </p:spPr>
        <p:txBody>
          <a:bodyPr/>
          <a:lstStyle/>
          <a:p>
            <a:r>
              <a:rPr lang="en-US" sz="4800" dirty="0" smtClean="0"/>
              <a:t>Chapter </a:t>
            </a:r>
            <a:r>
              <a:rPr lang="en-US" sz="4800" dirty="0"/>
              <a:t>6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75442"/>
            <a:ext cx="25241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094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0156"/>
            <a:ext cx="8610600" cy="1054250"/>
          </a:xfrm>
        </p:spPr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688975" y="2057400"/>
            <a:ext cx="5254625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Using your background knowledge, </a:t>
            </a:r>
            <a:r>
              <a:rPr lang="en-US" b="1" dirty="0" smtClean="0"/>
              <a:t>infer</a:t>
            </a:r>
            <a:r>
              <a:rPr lang="en-US" dirty="0" smtClean="0"/>
              <a:t> what is happening to Nya’s little sister, </a:t>
            </a:r>
            <a:r>
              <a:rPr lang="en-US" dirty="0" err="1" smtClean="0"/>
              <a:t>Akeer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hard work of building the reed boats helped </a:t>
            </a:r>
            <a:r>
              <a:rPr lang="en-US" dirty="0" err="1" smtClean="0"/>
              <a:t>Salva</a:t>
            </a:r>
            <a:r>
              <a:rPr lang="en-US" dirty="0" smtClean="0"/>
              <a:t> feel better after </a:t>
            </a:r>
            <a:r>
              <a:rPr lang="en-US" dirty="0" err="1" smtClean="0"/>
              <a:t>Marial’s</a:t>
            </a:r>
            <a:r>
              <a:rPr lang="en-US" dirty="0" smtClean="0"/>
              <a:t> death.  </a:t>
            </a:r>
            <a:r>
              <a:rPr lang="en-US" b="1" dirty="0" smtClean="0"/>
              <a:t>Analyze</a:t>
            </a:r>
            <a:r>
              <a:rPr lang="en-US" dirty="0" smtClean="0"/>
              <a:t> what this </a:t>
            </a:r>
            <a:r>
              <a:rPr lang="en-US" b="1" dirty="0" smtClean="0"/>
              <a:t>incident</a:t>
            </a:r>
            <a:r>
              <a:rPr lang="en-US" dirty="0" smtClean="0"/>
              <a:t> reveals about </a:t>
            </a:r>
            <a:r>
              <a:rPr lang="en-US" dirty="0" err="1" smtClean="0"/>
              <a:t>Salva’s</a:t>
            </a:r>
            <a:r>
              <a:rPr lang="en-US" dirty="0" smtClean="0"/>
              <a:t> character.</a:t>
            </a:r>
          </a:p>
          <a:p>
            <a:pPr marL="0" indent="0" algn="r">
              <a:buNone/>
            </a:pPr>
            <a:r>
              <a:rPr lang="en-US" dirty="0" smtClean="0"/>
              <a:t>8.RL.1 &amp; 8.RL.3</a:t>
            </a:r>
            <a:endParaRPr lang="en-US" dirty="0"/>
          </a:p>
          <a:p>
            <a:pPr marL="0" lv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057400"/>
            <a:ext cx="25241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444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688975" y="2286000"/>
            <a:ext cx="4949825" cy="38338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Using </a:t>
            </a:r>
            <a:r>
              <a:rPr lang="en-US" b="1" dirty="0"/>
              <a:t>context clues</a:t>
            </a:r>
            <a:r>
              <a:rPr lang="en-US" dirty="0"/>
              <a:t>, </a:t>
            </a:r>
            <a:r>
              <a:rPr lang="en-US" b="1" dirty="0"/>
              <a:t>determine</a:t>
            </a:r>
            <a:r>
              <a:rPr lang="en-US" dirty="0"/>
              <a:t> the </a:t>
            </a:r>
            <a:r>
              <a:rPr lang="en-US" b="1" dirty="0"/>
              <a:t>meaning</a:t>
            </a:r>
            <a:r>
              <a:rPr lang="en-US" dirty="0"/>
              <a:t> of the word </a:t>
            </a:r>
            <a:r>
              <a:rPr lang="en-US" dirty="0" smtClean="0"/>
              <a:t>“monotonous.” (p.46)  If you already knew the meaning, what </a:t>
            </a:r>
            <a:r>
              <a:rPr lang="en-US" b="1" dirty="0" smtClean="0"/>
              <a:t>clues</a:t>
            </a:r>
            <a:r>
              <a:rPr lang="en-US" dirty="0" smtClean="0"/>
              <a:t> from the </a:t>
            </a:r>
            <a:r>
              <a:rPr lang="en-US" b="1" dirty="0" smtClean="0"/>
              <a:t>text</a:t>
            </a:r>
            <a:r>
              <a:rPr lang="en-US" dirty="0" smtClean="0"/>
              <a:t> helped you make a guess?</a:t>
            </a:r>
          </a:p>
          <a:p>
            <a:r>
              <a:rPr lang="en-US" dirty="0"/>
              <a:t>Using </a:t>
            </a:r>
            <a:r>
              <a:rPr lang="en-US" b="1" dirty="0"/>
              <a:t>context clues</a:t>
            </a:r>
            <a:r>
              <a:rPr lang="en-US" dirty="0"/>
              <a:t>, </a:t>
            </a:r>
            <a:r>
              <a:rPr lang="en-US" b="1" dirty="0"/>
              <a:t>determine</a:t>
            </a:r>
            <a:r>
              <a:rPr lang="en-US" dirty="0"/>
              <a:t> the </a:t>
            </a:r>
            <a:r>
              <a:rPr lang="en-US" b="1" dirty="0"/>
              <a:t>meaning</a:t>
            </a:r>
            <a:r>
              <a:rPr lang="en-US" dirty="0"/>
              <a:t> of </a:t>
            </a:r>
            <a:r>
              <a:rPr lang="en-US" dirty="0" smtClean="0"/>
              <a:t>the phrase “as the sun touched the horizon.” </a:t>
            </a:r>
            <a:r>
              <a:rPr lang="en-US" dirty="0"/>
              <a:t>(</a:t>
            </a:r>
            <a:r>
              <a:rPr lang="en-US" dirty="0" smtClean="0"/>
              <a:t>p.49)  </a:t>
            </a:r>
            <a:r>
              <a:rPr lang="en-US" dirty="0"/>
              <a:t>If you </a:t>
            </a:r>
            <a:r>
              <a:rPr lang="en-US" dirty="0" smtClean="0"/>
              <a:t>already knew </a:t>
            </a:r>
            <a:r>
              <a:rPr lang="en-US" dirty="0"/>
              <a:t>the meaning, what </a:t>
            </a:r>
            <a:r>
              <a:rPr lang="en-US" b="1" dirty="0"/>
              <a:t>clues</a:t>
            </a:r>
            <a:r>
              <a:rPr lang="en-US" dirty="0"/>
              <a:t> from the </a:t>
            </a:r>
            <a:r>
              <a:rPr lang="en-US" b="1" dirty="0"/>
              <a:t>text</a:t>
            </a:r>
            <a:r>
              <a:rPr lang="en-US" dirty="0"/>
              <a:t> helped you make a guess</a:t>
            </a:r>
            <a:r>
              <a:rPr lang="en-US" dirty="0" smtClean="0"/>
              <a:t>?</a:t>
            </a:r>
          </a:p>
          <a:p>
            <a:pPr marL="0" indent="0" algn="r">
              <a:buNone/>
            </a:pPr>
            <a:r>
              <a:rPr lang="en-US" dirty="0" smtClean="0"/>
              <a:t>8.RL.4</a:t>
            </a:r>
            <a:endParaRPr lang="en-US" dirty="0"/>
          </a:p>
          <a:p>
            <a:pPr lvl="0"/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75442"/>
            <a:ext cx="25241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3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688975" y="2133600"/>
            <a:ext cx="4340225" cy="419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Nya’s brother, Dep, explained to her that the strangers were saying, “something about water.”  </a:t>
            </a:r>
            <a:r>
              <a:rPr lang="en-US" b="1" dirty="0" smtClean="0"/>
              <a:t>Infer</a:t>
            </a:r>
            <a:r>
              <a:rPr lang="en-US" dirty="0" smtClean="0"/>
              <a:t> what you think the men might be talking about.</a:t>
            </a:r>
          </a:p>
          <a:p>
            <a:r>
              <a:rPr lang="en-US" dirty="0" smtClean="0"/>
              <a:t>How does Uncle motivate </a:t>
            </a:r>
            <a:r>
              <a:rPr lang="en-US" dirty="0" err="1" smtClean="0"/>
              <a:t>Salva</a:t>
            </a:r>
            <a:r>
              <a:rPr lang="en-US" dirty="0" smtClean="0"/>
              <a:t> to keep walking?  What do these </a:t>
            </a:r>
            <a:r>
              <a:rPr lang="en-US" b="1" dirty="0" smtClean="0"/>
              <a:t>actions reveal </a:t>
            </a:r>
            <a:r>
              <a:rPr lang="en-US" dirty="0" smtClean="0"/>
              <a:t>about both their </a:t>
            </a:r>
            <a:r>
              <a:rPr lang="en-US" b="1" dirty="0" smtClean="0"/>
              <a:t>characters</a:t>
            </a:r>
            <a:r>
              <a:rPr lang="en-US" dirty="0" smtClean="0"/>
              <a:t>?</a:t>
            </a:r>
          </a:p>
          <a:p>
            <a:pPr marL="0" indent="0" algn="r">
              <a:buNone/>
            </a:pPr>
            <a:r>
              <a:rPr lang="en-US" dirty="0" smtClean="0"/>
              <a:t>8.RL.1 &amp; 8.RL.3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550" y="2296319"/>
            <a:ext cx="25241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366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26124</TotalTime>
  <Words>921</Words>
  <Application>Microsoft Office PowerPoint</Application>
  <PresentationFormat>On-screen Show (4:3)</PresentationFormat>
  <Paragraphs>97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Hardcover</vt:lpstr>
      <vt:lpstr>Chapter 1</vt:lpstr>
      <vt:lpstr>Chapter 2</vt:lpstr>
      <vt:lpstr>Chapter 3</vt:lpstr>
      <vt:lpstr>Chapter 4</vt:lpstr>
      <vt:lpstr>Chapter 5</vt:lpstr>
      <vt:lpstr>Chapter 6</vt:lpstr>
      <vt:lpstr>Chapter 7</vt:lpstr>
      <vt:lpstr>Chapter 8</vt:lpstr>
      <vt:lpstr>Chapter 9</vt:lpstr>
      <vt:lpstr>Chapter 10  </vt:lpstr>
      <vt:lpstr>Chapter 11</vt:lpstr>
      <vt:lpstr>Chapter 12</vt:lpstr>
      <vt:lpstr>Chapter 13</vt:lpstr>
      <vt:lpstr>Chapter 14 </vt:lpstr>
      <vt:lpstr>Chapter 15 </vt:lpstr>
      <vt:lpstr>Chapter 16</vt:lpstr>
      <vt:lpstr>Chapter 17</vt:lpstr>
      <vt:lpstr>Chapter 18</vt:lpstr>
    </vt:vector>
  </TitlesOfParts>
  <Company>Henry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  10/15/12</dc:title>
  <dc:creator>Crenshaw, Jessica</dc:creator>
  <cp:lastModifiedBy>Moore, Jill</cp:lastModifiedBy>
  <cp:revision>146</cp:revision>
  <cp:lastPrinted>2015-12-07T17:16:48Z</cp:lastPrinted>
  <dcterms:created xsi:type="dcterms:W3CDTF">2012-10-15T11:53:46Z</dcterms:created>
  <dcterms:modified xsi:type="dcterms:W3CDTF">2015-12-07T17:18:12Z</dcterms:modified>
</cp:coreProperties>
</file>