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0" r:id="rId2"/>
    <p:sldId id="257" r:id="rId3"/>
    <p:sldId id="258" r:id="rId4"/>
    <p:sldId id="259" r:id="rId5"/>
    <p:sldId id="261" r:id="rId6"/>
    <p:sldId id="262" r:id="rId7"/>
    <p:sldId id="263" r:id="rId8"/>
    <p:sldId id="264"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B68E252-9331-7746-AC6B-4BB552898028}" type="datetimeFigureOut">
              <a:rPr lang="en-US" smtClean="0"/>
              <a:t>10/9/14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E47FE54-315D-C548-94D5-4CE92859365A}" type="slidenum">
              <a:rPr lang="en-US" smtClean="0"/>
              <a:t>‹#›</a:t>
            </a:fld>
            <a:endParaRPr lang="en-US"/>
          </a:p>
        </p:txBody>
      </p:sp>
    </p:spTree>
    <p:extLst>
      <p:ext uri="{BB962C8B-B14F-4D97-AF65-F5344CB8AC3E}">
        <p14:creationId xmlns:p14="http://schemas.microsoft.com/office/powerpoint/2010/main" val="31943500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with thesis</a:t>
            </a:r>
            <a:r>
              <a:rPr lang="en-US" baseline="0" dirty="0" smtClean="0"/>
              <a:t> station lessons</a:t>
            </a:r>
            <a:endParaRPr lang="en-US" dirty="0"/>
          </a:p>
        </p:txBody>
      </p:sp>
      <p:sp>
        <p:nvSpPr>
          <p:cNvPr id="4" name="Slide Number Placeholder 3"/>
          <p:cNvSpPr>
            <a:spLocks noGrp="1"/>
          </p:cNvSpPr>
          <p:nvPr>
            <p:ph type="sldNum" sz="quarter" idx="10"/>
          </p:nvPr>
        </p:nvSpPr>
        <p:spPr/>
        <p:txBody>
          <a:bodyPr/>
          <a:lstStyle/>
          <a:p>
            <a:fld id="{3E47FE54-315D-C548-94D5-4CE92859365A}" type="slidenum">
              <a:rPr lang="en-US" smtClean="0"/>
              <a:t>2</a:t>
            </a:fld>
            <a:endParaRPr lang="en-US"/>
          </a:p>
        </p:txBody>
      </p:sp>
    </p:spTree>
    <p:extLst>
      <p:ext uri="{BB962C8B-B14F-4D97-AF65-F5344CB8AC3E}">
        <p14:creationId xmlns:p14="http://schemas.microsoft.com/office/powerpoint/2010/main" val="361124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Used with thesis</a:t>
            </a:r>
            <a:r>
              <a:rPr lang="en-US" baseline="0" dirty="0" smtClean="0"/>
              <a:t> station lessons</a:t>
            </a:r>
            <a:endParaRPr lang="en-US" dirty="0" smtClean="0"/>
          </a:p>
          <a:p>
            <a:endParaRPr lang="en-US" dirty="0"/>
          </a:p>
        </p:txBody>
      </p:sp>
      <p:sp>
        <p:nvSpPr>
          <p:cNvPr id="4" name="Slide Number Placeholder 3"/>
          <p:cNvSpPr>
            <a:spLocks noGrp="1"/>
          </p:cNvSpPr>
          <p:nvPr>
            <p:ph type="sldNum" sz="quarter" idx="10"/>
          </p:nvPr>
        </p:nvSpPr>
        <p:spPr/>
        <p:txBody>
          <a:bodyPr/>
          <a:lstStyle/>
          <a:p>
            <a:fld id="{3E47FE54-315D-C548-94D5-4CE92859365A}" type="slidenum">
              <a:rPr lang="en-US" smtClean="0"/>
              <a:t>3</a:t>
            </a:fld>
            <a:endParaRPr lang="en-US"/>
          </a:p>
        </p:txBody>
      </p:sp>
    </p:spTree>
    <p:extLst>
      <p:ext uri="{BB962C8B-B14F-4D97-AF65-F5344CB8AC3E}">
        <p14:creationId xmlns:p14="http://schemas.microsoft.com/office/powerpoint/2010/main" val="322604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Used with thesis</a:t>
            </a:r>
            <a:r>
              <a:rPr lang="en-US" baseline="0" dirty="0" smtClean="0"/>
              <a:t> station lessons</a:t>
            </a:r>
            <a:endParaRPr lang="en-US" dirty="0" smtClean="0"/>
          </a:p>
          <a:p>
            <a:endParaRPr lang="en-US" dirty="0"/>
          </a:p>
        </p:txBody>
      </p:sp>
      <p:sp>
        <p:nvSpPr>
          <p:cNvPr id="4" name="Slide Number Placeholder 3"/>
          <p:cNvSpPr>
            <a:spLocks noGrp="1"/>
          </p:cNvSpPr>
          <p:nvPr>
            <p:ph type="sldNum" sz="quarter" idx="10"/>
          </p:nvPr>
        </p:nvSpPr>
        <p:spPr/>
        <p:txBody>
          <a:bodyPr/>
          <a:lstStyle/>
          <a:p>
            <a:fld id="{3E47FE54-315D-C548-94D5-4CE92859365A}" type="slidenum">
              <a:rPr lang="en-US" smtClean="0"/>
              <a:t>4</a:t>
            </a:fld>
            <a:endParaRPr lang="en-US"/>
          </a:p>
        </p:txBody>
      </p:sp>
    </p:spTree>
    <p:extLst>
      <p:ext uri="{BB962C8B-B14F-4D97-AF65-F5344CB8AC3E}">
        <p14:creationId xmlns:p14="http://schemas.microsoft.com/office/powerpoint/2010/main" val="87832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with connotative/denotative lessons</a:t>
            </a:r>
            <a:endParaRPr lang="en-US" dirty="0"/>
          </a:p>
        </p:txBody>
      </p:sp>
      <p:sp>
        <p:nvSpPr>
          <p:cNvPr id="4" name="Slide Number Placeholder 3"/>
          <p:cNvSpPr>
            <a:spLocks noGrp="1"/>
          </p:cNvSpPr>
          <p:nvPr>
            <p:ph type="sldNum" sz="quarter" idx="10"/>
          </p:nvPr>
        </p:nvSpPr>
        <p:spPr/>
        <p:txBody>
          <a:bodyPr/>
          <a:lstStyle/>
          <a:p>
            <a:fld id="{3E47FE54-315D-C548-94D5-4CE92859365A}" type="slidenum">
              <a:rPr lang="en-US" smtClean="0"/>
              <a:t>5</a:t>
            </a:fld>
            <a:endParaRPr lang="en-US"/>
          </a:p>
        </p:txBody>
      </p:sp>
    </p:spTree>
    <p:extLst>
      <p:ext uri="{BB962C8B-B14F-4D97-AF65-F5344CB8AC3E}">
        <p14:creationId xmlns:p14="http://schemas.microsoft.com/office/powerpoint/2010/main" val="144490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with connotative/denotative lessons</a:t>
            </a:r>
            <a:endParaRPr lang="en-US" dirty="0"/>
          </a:p>
        </p:txBody>
      </p:sp>
      <p:sp>
        <p:nvSpPr>
          <p:cNvPr id="4" name="Slide Number Placeholder 3"/>
          <p:cNvSpPr>
            <a:spLocks noGrp="1"/>
          </p:cNvSpPr>
          <p:nvPr>
            <p:ph type="sldNum" sz="quarter" idx="10"/>
          </p:nvPr>
        </p:nvSpPr>
        <p:spPr/>
        <p:txBody>
          <a:bodyPr/>
          <a:lstStyle/>
          <a:p>
            <a:fld id="{3E47FE54-315D-C548-94D5-4CE92859365A}" type="slidenum">
              <a:rPr lang="en-US" smtClean="0"/>
              <a:t>6</a:t>
            </a:fld>
            <a:endParaRPr lang="en-US"/>
          </a:p>
        </p:txBody>
      </p:sp>
    </p:spTree>
    <p:extLst>
      <p:ext uri="{BB962C8B-B14F-4D97-AF65-F5344CB8AC3E}">
        <p14:creationId xmlns:p14="http://schemas.microsoft.com/office/powerpoint/2010/main" val="144490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a:t>
            </a:r>
            <a:r>
              <a:rPr lang="en-US" dirty="0" smtClean="0"/>
              <a:t>with POV lessons</a:t>
            </a:r>
          </a:p>
          <a:p>
            <a:endParaRPr lang="en-US" dirty="0" smtClean="0"/>
          </a:p>
          <a:p>
            <a:pPr marL="228600" indent="-228600">
              <a:buAutoNum type="arabicPeriod"/>
            </a:pPr>
            <a:r>
              <a:rPr lang="en-US" dirty="0" smtClean="0"/>
              <a:t>Intro.</a:t>
            </a:r>
            <a:r>
              <a:rPr lang="en-US" baseline="0" dirty="0" smtClean="0"/>
              <a:t> Phrase</a:t>
            </a:r>
          </a:p>
          <a:p>
            <a:pPr marL="228600" indent="-228600">
              <a:buAutoNum type="arabicPeriod"/>
            </a:pPr>
            <a:r>
              <a:rPr lang="en-US" baseline="0" dirty="0" smtClean="0"/>
              <a:t>Establish context and transition</a:t>
            </a:r>
            <a:endParaRPr lang="en-US" dirty="0"/>
          </a:p>
        </p:txBody>
      </p:sp>
      <p:sp>
        <p:nvSpPr>
          <p:cNvPr id="4" name="Slide Number Placeholder 3"/>
          <p:cNvSpPr>
            <a:spLocks noGrp="1"/>
          </p:cNvSpPr>
          <p:nvPr>
            <p:ph type="sldNum" sz="quarter" idx="10"/>
          </p:nvPr>
        </p:nvSpPr>
        <p:spPr/>
        <p:txBody>
          <a:bodyPr/>
          <a:lstStyle/>
          <a:p>
            <a:fld id="{3E47FE54-315D-C548-94D5-4CE92859365A}" type="slidenum">
              <a:rPr lang="en-US" smtClean="0"/>
              <a:t>7</a:t>
            </a:fld>
            <a:endParaRPr lang="en-US"/>
          </a:p>
        </p:txBody>
      </p:sp>
    </p:spTree>
    <p:extLst>
      <p:ext uri="{BB962C8B-B14F-4D97-AF65-F5344CB8AC3E}">
        <p14:creationId xmlns:p14="http://schemas.microsoft.com/office/powerpoint/2010/main" val="144490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with </a:t>
            </a:r>
            <a:r>
              <a:rPr lang="en-US" dirty="0" smtClean="0"/>
              <a:t>POV lessons</a:t>
            </a:r>
          </a:p>
          <a:p>
            <a:r>
              <a:rPr lang="en-US" dirty="0" smtClean="0"/>
              <a:t>1. One uses </a:t>
            </a:r>
            <a:r>
              <a:rPr lang="en-US" dirty="0" err="1" smtClean="0"/>
              <a:t>em</a:t>
            </a:r>
            <a:r>
              <a:rPr lang="en-US" dirty="0" smtClean="0"/>
              <a:t> dash, one a comma and </a:t>
            </a:r>
            <a:r>
              <a:rPr lang="en-US" smtClean="0"/>
              <a:t>one ellipses</a:t>
            </a:r>
            <a:endParaRPr lang="en-US" dirty="0"/>
          </a:p>
        </p:txBody>
      </p:sp>
      <p:sp>
        <p:nvSpPr>
          <p:cNvPr id="4" name="Slide Number Placeholder 3"/>
          <p:cNvSpPr>
            <a:spLocks noGrp="1"/>
          </p:cNvSpPr>
          <p:nvPr>
            <p:ph type="sldNum" sz="quarter" idx="10"/>
          </p:nvPr>
        </p:nvSpPr>
        <p:spPr/>
        <p:txBody>
          <a:bodyPr/>
          <a:lstStyle/>
          <a:p>
            <a:fld id="{3E47FE54-315D-C548-94D5-4CE92859365A}" type="slidenum">
              <a:rPr lang="en-US" smtClean="0"/>
              <a:t>8</a:t>
            </a:fld>
            <a:endParaRPr lang="en-US"/>
          </a:p>
        </p:txBody>
      </p:sp>
    </p:spTree>
    <p:extLst>
      <p:ext uri="{BB962C8B-B14F-4D97-AF65-F5344CB8AC3E}">
        <p14:creationId xmlns:p14="http://schemas.microsoft.com/office/powerpoint/2010/main" val="1444905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10/9/14</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10/9/14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10/9/14</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10/9/14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10/9/14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10/9/14</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10/9/14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10/9/14</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10/9/14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10/9/14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10/9/14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10/9/14</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1.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8.pn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Grammar Warm-ups</a:t>
            </a:r>
            <a:endParaRPr lang="en-US" dirty="0"/>
          </a:p>
        </p:txBody>
      </p:sp>
      <p:sp>
        <p:nvSpPr>
          <p:cNvPr id="3" name="Title 2"/>
          <p:cNvSpPr>
            <a:spLocks noGrp="1"/>
          </p:cNvSpPr>
          <p:nvPr>
            <p:ph type="ctrTitle"/>
          </p:nvPr>
        </p:nvSpPr>
        <p:spPr/>
        <p:txBody>
          <a:bodyPr/>
          <a:lstStyle/>
          <a:p>
            <a:r>
              <a:rPr lang="en-US" dirty="0" smtClean="0"/>
              <a:t>Comprehension &amp; Communication Skills Unit</a:t>
            </a:r>
            <a:endParaRPr lang="en-US" dirty="0"/>
          </a:p>
        </p:txBody>
      </p:sp>
    </p:spTree>
    <p:extLst>
      <p:ext uri="{BB962C8B-B14F-4D97-AF65-F5344CB8AC3E}">
        <p14:creationId xmlns:p14="http://schemas.microsoft.com/office/powerpoint/2010/main" val="135658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5" y="4941176"/>
            <a:ext cx="5867400" cy="1396540"/>
          </a:xfrm>
          <a:ln w="28575" cmpd="sng">
            <a:solidFill>
              <a:schemeClr val="tx1"/>
            </a:solidFill>
          </a:ln>
        </p:spPr>
        <p:txBody>
          <a:bodyPr/>
          <a:lstStyle/>
          <a:p>
            <a:r>
              <a:rPr lang="en-US" sz="1400" dirty="0" smtClean="0"/>
              <a:t>1.  How many times do you see quotation marks being used?</a:t>
            </a:r>
            <a:br>
              <a:rPr lang="en-US" sz="1400" dirty="0" smtClean="0"/>
            </a:br>
            <a:r>
              <a:rPr lang="en-US" sz="1400" dirty="0"/>
              <a:t/>
            </a:r>
            <a:br>
              <a:rPr lang="en-US" sz="1400" dirty="0"/>
            </a:br>
            <a:r>
              <a:rPr lang="en-US" sz="1400" dirty="0" smtClean="0"/>
              <a:t>2.  For what different purposes are they being used?</a:t>
            </a:r>
            <a:br>
              <a:rPr lang="en-US" sz="1400" dirty="0" smtClean="0"/>
            </a:br>
            <a:r>
              <a:rPr lang="en-US" sz="1400" dirty="0" smtClean="0"/>
              <a:t>  </a:t>
            </a:r>
            <a:r>
              <a:rPr lang="en-US" sz="1400" dirty="0"/>
              <a:t/>
            </a:r>
            <a:br>
              <a:rPr lang="en-US" sz="1400" dirty="0"/>
            </a:br>
            <a:r>
              <a:rPr lang="en-US" sz="1400" dirty="0" smtClean="0"/>
              <a:t>3.  Read the orange text carefully, why does one sentence use quotation marks and one does not?</a:t>
            </a:r>
            <a:endParaRPr lang="en-US" sz="1400" dirty="0"/>
          </a:p>
        </p:txBody>
      </p:sp>
      <p:pic>
        <p:nvPicPr>
          <p:cNvPr id="5" name="Picture Placeholder 4" descr="georgewashington-painting-44d39067.jpg.885x490_q90_box-0,100,5467,3133_crop_detail.jpg"/>
          <p:cNvPicPr>
            <a:picLocks noGrp="1" noChangeAspect="1"/>
          </p:cNvPicPr>
          <p:nvPr>
            <p:ph type="pic" idx="1"/>
          </p:nvPr>
        </p:nvPicPr>
        <p:blipFill>
          <a:blip r:embed="rId3">
            <a:extLst>
              <a:ext uri="{28A0092B-C50C-407E-A947-70E740481C1C}">
                <a14:useLocalDpi xmlns:a14="http://schemas.microsoft.com/office/drawing/2010/main" val="0"/>
              </a:ext>
            </a:extLst>
          </a:blip>
          <a:srcRect l="36420" r="36420"/>
          <a:stretch>
            <a:fillRect/>
          </a:stretch>
        </p:blipFill>
        <p:spPr>
          <a:xfrm>
            <a:off x="289189" y="1005987"/>
            <a:ext cx="2476957" cy="4878664"/>
          </a:xfrm>
          <a:ln w="38100" cmpd="sng">
            <a:solidFill>
              <a:schemeClr val="tx1"/>
            </a:solidFill>
          </a:ln>
        </p:spPr>
      </p:pic>
      <p:sp>
        <p:nvSpPr>
          <p:cNvPr id="4" name="Text Placeholder 3"/>
          <p:cNvSpPr>
            <a:spLocks noGrp="1"/>
          </p:cNvSpPr>
          <p:nvPr>
            <p:ph type="body" sz="half" idx="2"/>
          </p:nvPr>
        </p:nvSpPr>
        <p:spPr>
          <a:xfrm>
            <a:off x="3000375" y="691615"/>
            <a:ext cx="5867400" cy="4111971"/>
          </a:xfrm>
          <a:ln w="38100" cmpd="sng">
            <a:solidFill>
              <a:schemeClr val="tx1"/>
            </a:solidFill>
          </a:ln>
        </p:spPr>
        <p:txBody>
          <a:bodyPr>
            <a:normAutofit/>
          </a:bodyPr>
          <a:lstStyle/>
          <a:p>
            <a:pPr algn="ctr"/>
            <a:r>
              <a:rPr lang="en-US" sz="1100" dirty="0" smtClean="0">
                <a:solidFill>
                  <a:srgbClr val="000000"/>
                </a:solidFill>
              </a:rPr>
              <a:t>“What Lies Beneath George Washington’s Portrait?”</a:t>
            </a:r>
          </a:p>
          <a:p>
            <a:r>
              <a:rPr lang="en-US" sz="1100" dirty="0">
                <a:solidFill>
                  <a:srgbClr val="000000"/>
                </a:solidFill>
              </a:rPr>
              <a:t>One of the most famous portraits of George Washington will soon get a face-lift of sorts. For the first time in decades, the painting known as the "Lansdowne" portrait will be closely examined and cleaned as part of an extensive conservation project. Experts will use high-tech tools to peel away the effects of time, making it look much as it did when it was originally painted</a:t>
            </a:r>
            <a:r>
              <a:rPr lang="en-US" sz="1100" dirty="0" smtClean="0">
                <a:solidFill>
                  <a:srgbClr val="000000"/>
                </a:solidFill>
              </a:rPr>
              <a:t>.</a:t>
            </a:r>
          </a:p>
          <a:p>
            <a:r>
              <a:rPr lang="en-US" sz="1100" dirty="0">
                <a:solidFill>
                  <a:srgbClr val="000000"/>
                </a:solidFill>
              </a:rPr>
              <a:t>The conservation project, aimed at restoring the painting to its original appearance, will take some time. Work will begin in 2016 to delicately remove a yellowed varnish that has built up on the surface. This will make it possible to see the original colors and details intended by the artist. The project is expected to take 18 months.</a:t>
            </a:r>
          </a:p>
          <a:p>
            <a:r>
              <a:rPr lang="en-US" sz="1100" dirty="0">
                <a:solidFill>
                  <a:srgbClr val="000000"/>
                </a:solidFill>
              </a:rPr>
              <a:t>Brandon </a:t>
            </a:r>
            <a:r>
              <a:rPr lang="en-US" sz="1100" dirty="0" err="1">
                <a:solidFill>
                  <a:srgbClr val="000000"/>
                </a:solidFill>
              </a:rPr>
              <a:t>Brame</a:t>
            </a:r>
            <a:r>
              <a:rPr lang="en-US" sz="1100" dirty="0">
                <a:solidFill>
                  <a:srgbClr val="000000"/>
                </a:solidFill>
              </a:rPr>
              <a:t> Fortune, who is chief curator at the Smithsonian, said the painting needs some touching up. "We want to be sure our visitors are seeing it looking its absolute best," he said</a:t>
            </a:r>
            <a:r>
              <a:rPr lang="en-US" sz="1100" dirty="0" smtClean="0">
                <a:solidFill>
                  <a:srgbClr val="000000"/>
                </a:solidFill>
              </a:rPr>
              <a:t>.</a:t>
            </a:r>
          </a:p>
          <a:p>
            <a:r>
              <a:rPr lang="en-US" sz="1100" dirty="0">
                <a:solidFill>
                  <a:schemeClr val="accent1"/>
                </a:solidFill>
              </a:rPr>
              <a:t>The painting is in good condition but does have problems, including paint losses in Washington's black coat, said </a:t>
            </a:r>
            <a:r>
              <a:rPr lang="en-US" sz="1100" dirty="0" smtClean="0">
                <a:solidFill>
                  <a:schemeClr val="accent1"/>
                </a:solidFill>
              </a:rPr>
              <a:t>Cindy Lou </a:t>
            </a:r>
            <a:r>
              <a:rPr lang="en-US" sz="1100" dirty="0">
                <a:solidFill>
                  <a:schemeClr val="accent1"/>
                </a:solidFill>
              </a:rPr>
              <a:t>Molnar, the museum's head of conservation. </a:t>
            </a:r>
            <a:r>
              <a:rPr lang="en-US" sz="1100" dirty="0">
                <a:solidFill>
                  <a:srgbClr val="000000"/>
                </a:solidFill>
              </a:rPr>
              <a:t>The biggest problem, though, is the heavy yellow varnish that makes it hard to see details in the painting.</a:t>
            </a:r>
          </a:p>
          <a:p>
            <a:r>
              <a:rPr lang="en-US" sz="1100" dirty="0">
                <a:solidFill>
                  <a:srgbClr val="D16349"/>
                </a:solidFill>
              </a:rPr>
              <a:t>"It will take me quite a while to figure out what it will take to safely remove the yellow resinous varnish and not disturb the actual paint surface," Molnar said.</a:t>
            </a:r>
          </a:p>
        </p:txBody>
      </p:sp>
      <p:pic>
        <p:nvPicPr>
          <p:cNvPr id="6" name="Picture 5"/>
          <p:cNvPicPr>
            <a:picLocks noChangeAspect="1"/>
          </p:cNvPicPr>
          <p:nvPr/>
        </p:nvPicPr>
        <p:blipFill>
          <a:blip r:embed="rId4"/>
          <a:stretch>
            <a:fillRect/>
          </a:stretch>
        </p:blipFill>
        <p:spPr>
          <a:xfrm>
            <a:off x="402348" y="6062704"/>
            <a:ext cx="2122895" cy="550023"/>
          </a:xfrm>
          <a:prstGeom prst="rect">
            <a:avLst/>
          </a:prstGeom>
          <a:ln w="28575" cmpd="sng">
            <a:solidFill>
              <a:schemeClr val="tx1"/>
            </a:solidFill>
          </a:ln>
        </p:spPr>
      </p:pic>
      <p:sp>
        <p:nvSpPr>
          <p:cNvPr id="7" name="TextBox 6"/>
          <p:cNvSpPr txBox="1"/>
          <p:nvPr/>
        </p:nvSpPr>
        <p:spPr>
          <a:xfrm>
            <a:off x="1923728" y="66125"/>
            <a:ext cx="3322909" cy="369332"/>
          </a:xfrm>
          <a:prstGeom prst="rect">
            <a:avLst/>
          </a:prstGeom>
          <a:noFill/>
        </p:spPr>
        <p:txBody>
          <a:bodyPr wrap="square" rtlCol="0">
            <a:spAutoFit/>
          </a:bodyPr>
          <a:lstStyle/>
          <a:p>
            <a:r>
              <a:rPr lang="en-US" b="1" dirty="0" smtClean="0"/>
              <a:t>Warm-up # 1	9/29/14</a:t>
            </a:r>
            <a:endParaRPr lang="en-US" b="1" dirty="0"/>
          </a:p>
        </p:txBody>
      </p:sp>
    </p:spTree>
    <p:extLst>
      <p:ext uri="{BB962C8B-B14F-4D97-AF65-F5344CB8AC3E}">
        <p14:creationId xmlns:p14="http://schemas.microsoft.com/office/powerpoint/2010/main" val="386436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5" y="5374842"/>
            <a:ext cx="5867400" cy="970539"/>
          </a:xfrm>
          <a:ln w="28575">
            <a:solidFill>
              <a:schemeClr val="tx1"/>
            </a:solidFill>
          </a:ln>
        </p:spPr>
        <p:txBody>
          <a:bodyPr/>
          <a:lstStyle/>
          <a:p>
            <a:r>
              <a:rPr lang="en-US" sz="1400" dirty="0" smtClean="0"/>
              <a:t>1.  What new use of quotation marks do you notice?</a:t>
            </a:r>
            <a:br>
              <a:rPr lang="en-US" sz="1400" dirty="0" smtClean="0"/>
            </a:br>
            <a:r>
              <a:rPr lang="en-US" sz="1400" dirty="0" smtClean="0"/>
              <a:t/>
            </a:r>
            <a:br>
              <a:rPr lang="en-US" sz="1400" dirty="0" smtClean="0"/>
            </a:br>
            <a:r>
              <a:rPr lang="en-US" sz="1400" dirty="0" smtClean="0"/>
              <a:t>2.  Write down an example of a direct quote and an indirect quote.  What is the difference between the two?</a:t>
            </a:r>
            <a:br>
              <a:rPr lang="en-US" sz="1400" dirty="0" smtClean="0"/>
            </a:br>
            <a:r>
              <a:rPr lang="en-US" sz="1400" dirty="0"/>
              <a:t/>
            </a:r>
            <a:br>
              <a:rPr lang="en-US" sz="1400" dirty="0"/>
            </a:br>
            <a:endParaRPr lang="en-US" sz="1400" dirty="0"/>
          </a:p>
        </p:txBody>
      </p:sp>
      <p:pic>
        <p:nvPicPr>
          <p:cNvPr id="6" name="Picture Placeholder 5"/>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l="33839" r="33839"/>
          <a:stretch>
            <a:fillRect/>
          </a:stretch>
        </p:blipFill>
        <p:spPr>
          <a:xfrm>
            <a:off x="257175" y="941388"/>
            <a:ext cx="2486025" cy="4267200"/>
          </a:xfrm>
          <a:ln w="28575">
            <a:solidFill>
              <a:schemeClr val="tx1"/>
            </a:solidFill>
          </a:ln>
        </p:spPr>
      </p:pic>
      <p:sp>
        <p:nvSpPr>
          <p:cNvPr id="4" name="Text Placeholder 3"/>
          <p:cNvSpPr>
            <a:spLocks noGrp="1"/>
          </p:cNvSpPr>
          <p:nvPr>
            <p:ph type="body" sz="half" idx="2"/>
          </p:nvPr>
        </p:nvSpPr>
        <p:spPr>
          <a:xfrm>
            <a:off x="3000375" y="595745"/>
            <a:ext cx="5867400" cy="4779097"/>
          </a:xfrm>
          <a:ln w="28575">
            <a:solidFill>
              <a:schemeClr val="tx1"/>
            </a:solidFill>
          </a:ln>
        </p:spPr>
        <p:txBody>
          <a:bodyPr>
            <a:normAutofit fontScale="55000" lnSpcReduction="20000"/>
          </a:bodyPr>
          <a:lstStyle/>
          <a:p>
            <a:pPr algn="ctr"/>
            <a:r>
              <a:rPr lang="en-US" sz="2500" dirty="0" smtClean="0">
                <a:solidFill>
                  <a:schemeClr val="tx1"/>
                </a:solidFill>
              </a:rPr>
              <a:t>“Play </a:t>
            </a:r>
            <a:r>
              <a:rPr lang="en-US" sz="2500" dirty="0">
                <a:solidFill>
                  <a:schemeClr val="tx1"/>
                </a:solidFill>
              </a:rPr>
              <a:t>ball! Little League World Series </a:t>
            </a:r>
            <a:r>
              <a:rPr lang="en-US" sz="2500" dirty="0" smtClean="0">
                <a:solidFill>
                  <a:schemeClr val="tx1"/>
                </a:solidFill>
              </a:rPr>
              <a:t>Stars Two Girls”</a:t>
            </a:r>
          </a:p>
          <a:p>
            <a:r>
              <a:rPr lang="en-US" sz="2500" dirty="0">
                <a:solidFill>
                  <a:schemeClr val="tx1"/>
                </a:solidFill>
              </a:rPr>
              <a:t>More than 60 years ago, Kathryn "Tubby" Johnston </a:t>
            </a:r>
            <a:r>
              <a:rPr lang="en-US" sz="2500" dirty="0" err="1">
                <a:solidFill>
                  <a:schemeClr val="tx1"/>
                </a:solidFill>
              </a:rPr>
              <a:t>Massar</a:t>
            </a:r>
            <a:r>
              <a:rPr lang="en-US" sz="2500" dirty="0">
                <a:solidFill>
                  <a:schemeClr val="tx1"/>
                </a:solidFill>
              </a:rPr>
              <a:t> cut off her braids, tucked her hair under her cap and disguised herself to become the first girl to play Little League baseball. She's delighted today to see two girls in the Little League World Series</a:t>
            </a:r>
            <a:r>
              <a:rPr lang="en-US" sz="2500" dirty="0" smtClean="0">
                <a:solidFill>
                  <a:schemeClr val="tx1"/>
                </a:solidFill>
              </a:rPr>
              <a:t>. </a:t>
            </a:r>
          </a:p>
          <a:p>
            <a:r>
              <a:rPr lang="en-US" sz="2500" dirty="0" smtClean="0">
                <a:solidFill>
                  <a:schemeClr val="tx1"/>
                </a:solidFill>
              </a:rPr>
              <a:t>"</a:t>
            </a:r>
            <a:r>
              <a:rPr lang="en-US" sz="2500" dirty="0">
                <a:solidFill>
                  <a:schemeClr val="tx1"/>
                </a:solidFill>
              </a:rPr>
              <a:t>It's truly amazing. I'm very happy to see girls playing," said </a:t>
            </a:r>
            <a:r>
              <a:rPr lang="en-US" sz="2500" dirty="0" err="1">
                <a:solidFill>
                  <a:schemeClr val="tx1"/>
                </a:solidFill>
              </a:rPr>
              <a:t>Massar</a:t>
            </a:r>
            <a:r>
              <a:rPr lang="en-US" sz="2500" dirty="0">
                <a:solidFill>
                  <a:schemeClr val="tx1"/>
                </a:solidFill>
              </a:rPr>
              <a:t>, 78, of Yuba City, California</a:t>
            </a:r>
            <a:r>
              <a:rPr lang="en-US" sz="2500" dirty="0" smtClean="0">
                <a:solidFill>
                  <a:schemeClr val="tx1"/>
                </a:solidFill>
              </a:rPr>
              <a:t>. </a:t>
            </a:r>
            <a:endParaRPr lang="en-US" sz="2500" dirty="0">
              <a:solidFill>
                <a:schemeClr val="tx1"/>
              </a:solidFill>
            </a:endParaRPr>
          </a:p>
          <a:p>
            <a:r>
              <a:rPr lang="en-US" sz="2500" dirty="0">
                <a:solidFill>
                  <a:schemeClr val="tx1"/>
                </a:solidFill>
              </a:rPr>
              <a:t>On Friday, Philadelphia's </a:t>
            </a:r>
            <a:r>
              <a:rPr lang="en-US" sz="2500" dirty="0" err="1">
                <a:solidFill>
                  <a:schemeClr val="tx1"/>
                </a:solidFill>
              </a:rPr>
              <a:t>Mo'ne</a:t>
            </a:r>
            <a:r>
              <a:rPr lang="en-US" sz="2500" dirty="0">
                <a:solidFill>
                  <a:schemeClr val="tx1"/>
                </a:solidFill>
              </a:rPr>
              <a:t> Davis and Canada's Emma March became the 17th and 18th girls to ever play in the tournament. It is only the third time in the event's 68-year history that two girls are playing in the same series</a:t>
            </a:r>
            <a:r>
              <a:rPr lang="en-US" sz="2500" dirty="0" smtClean="0">
                <a:solidFill>
                  <a:schemeClr val="tx1"/>
                </a:solidFill>
              </a:rPr>
              <a:t>. </a:t>
            </a:r>
            <a:endParaRPr lang="en-US" sz="2500" dirty="0">
              <a:solidFill>
                <a:schemeClr val="tx1"/>
              </a:solidFill>
            </a:endParaRPr>
          </a:p>
          <a:p>
            <a:r>
              <a:rPr lang="en-US" sz="2500" dirty="0">
                <a:solidFill>
                  <a:schemeClr val="tx1"/>
                </a:solidFill>
              </a:rPr>
              <a:t>Davis pitched as Philadelphia beat Nashville 4-0. She had eight strikeouts, didn't walk a batter and gave up just two hits</a:t>
            </a:r>
            <a:r>
              <a:rPr lang="en-US" sz="2500" dirty="0" smtClean="0">
                <a:solidFill>
                  <a:schemeClr val="tx1"/>
                </a:solidFill>
              </a:rPr>
              <a:t>. </a:t>
            </a:r>
            <a:endParaRPr lang="en-US" sz="2500" dirty="0">
              <a:solidFill>
                <a:schemeClr val="tx1"/>
              </a:solidFill>
            </a:endParaRPr>
          </a:p>
          <a:p>
            <a:r>
              <a:rPr lang="en-US" sz="2500" dirty="0">
                <a:solidFill>
                  <a:schemeClr val="tx1"/>
                </a:solidFill>
              </a:rPr>
              <a:t>Davis, who got louder cheers than any other player during introductions, said she noticed plenty of girls younger than her in the audience. Fans applauded even louder when Davis struck out the final batter. The out made her the first girl to throw a shutout in Little League World Series history</a:t>
            </a:r>
            <a:r>
              <a:rPr lang="en-US" sz="2500" dirty="0" smtClean="0">
                <a:solidFill>
                  <a:schemeClr val="tx1"/>
                </a:solidFill>
              </a:rPr>
              <a:t>. </a:t>
            </a:r>
            <a:endParaRPr lang="en-US" sz="2500" dirty="0">
              <a:solidFill>
                <a:schemeClr val="tx1"/>
              </a:solidFill>
            </a:endParaRPr>
          </a:p>
          <a:p>
            <a:r>
              <a:rPr lang="en-US" sz="2500" dirty="0">
                <a:solidFill>
                  <a:schemeClr val="tx1"/>
                </a:solidFill>
              </a:rPr>
              <a:t>"It's very unreal. I never thought at the age of 13, I would be a role model," Davis said. "Hopefully, more girls play Little League."</a:t>
            </a:r>
          </a:p>
          <a:p>
            <a:endParaRPr lang="en-US" dirty="0">
              <a:solidFill>
                <a:schemeClr val="tx1"/>
              </a:solidFill>
            </a:endParaRPr>
          </a:p>
        </p:txBody>
      </p:sp>
      <p:sp>
        <p:nvSpPr>
          <p:cNvPr id="5" name="TextBox 4"/>
          <p:cNvSpPr txBox="1"/>
          <p:nvPr/>
        </p:nvSpPr>
        <p:spPr>
          <a:xfrm>
            <a:off x="1923728" y="66125"/>
            <a:ext cx="3322909" cy="369332"/>
          </a:xfrm>
          <a:prstGeom prst="rect">
            <a:avLst/>
          </a:prstGeom>
          <a:noFill/>
        </p:spPr>
        <p:txBody>
          <a:bodyPr wrap="square" rtlCol="0">
            <a:spAutoFit/>
          </a:bodyPr>
          <a:lstStyle/>
          <a:p>
            <a:r>
              <a:rPr lang="en-US" b="1" dirty="0" smtClean="0"/>
              <a:t>Warm-up # 2	9/30/14</a:t>
            </a:r>
            <a:endParaRPr lang="en-US" b="1" dirty="0"/>
          </a:p>
        </p:txBody>
      </p:sp>
      <p:pic>
        <p:nvPicPr>
          <p:cNvPr id="7" name="Picture 6"/>
          <p:cNvPicPr>
            <a:picLocks noChangeAspect="1"/>
          </p:cNvPicPr>
          <p:nvPr/>
        </p:nvPicPr>
        <p:blipFill>
          <a:blip r:embed="rId4"/>
          <a:stretch>
            <a:fillRect/>
          </a:stretch>
        </p:blipFill>
        <p:spPr>
          <a:xfrm>
            <a:off x="402348" y="5520346"/>
            <a:ext cx="2122895" cy="550023"/>
          </a:xfrm>
          <a:prstGeom prst="rect">
            <a:avLst/>
          </a:prstGeom>
          <a:ln w="28575" cmpd="sng">
            <a:solidFill>
              <a:schemeClr val="tx1"/>
            </a:solidFill>
          </a:ln>
        </p:spPr>
      </p:pic>
    </p:spTree>
    <p:extLst>
      <p:ext uri="{BB962C8B-B14F-4D97-AF65-F5344CB8AC3E}">
        <p14:creationId xmlns:p14="http://schemas.microsoft.com/office/powerpoint/2010/main" val="9564829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5" y="4514365"/>
            <a:ext cx="5867400" cy="1823351"/>
          </a:xfrm>
          <a:ln w="28575">
            <a:solidFill>
              <a:schemeClr val="tx1"/>
            </a:solidFill>
          </a:ln>
        </p:spPr>
        <p:txBody>
          <a:bodyPr/>
          <a:lstStyle/>
          <a:p>
            <a:r>
              <a:rPr lang="en-US" sz="1400" dirty="0" smtClean="0"/>
              <a:t>1.  What are the uses for quotation marks we have learned about so far?</a:t>
            </a:r>
            <a:br>
              <a:rPr lang="en-US" sz="1400" dirty="0" smtClean="0"/>
            </a:br>
            <a:r>
              <a:rPr lang="en-US" sz="1400" dirty="0" smtClean="0"/>
              <a:t/>
            </a:r>
            <a:br>
              <a:rPr lang="en-US" sz="1400" dirty="0" smtClean="0"/>
            </a:br>
            <a:r>
              <a:rPr lang="en-US" sz="1400" dirty="0" smtClean="0"/>
              <a:t>2. What two new uses of quotation marks do you notice?</a:t>
            </a:r>
            <a:br>
              <a:rPr lang="en-US" sz="1400" dirty="0" smtClean="0"/>
            </a:br>
            <a:r>
              <a:rPr lang="en-US" sz="1400" dirty="0" smtClean="0"/>
              <a:t>  Why </a:t>
            </a:r>
            <a:r>
              <a:rPr lang="en-US" sz="1400" smtClean="0"/>
              <a:t>are they  </a:t>
            </a:r>
            <a:r>
              <a:rPr lang="en-US" sz="1400" dirty="0" smtClean="0"/>
              <a:t>being used?</a:t>
            </a:r>
            <a:br>
              <a:rPr lang="en-US" sz="1400" dirty="0" smtClean="0"/>
            </a:br>
            <a:r>
              <a:rPr lang="en-US" sz="1400" dirty="0" smtClean="0"/>
              <a:t/>
            </a:r>
            <a:br>
              <a:rPr lang="en-US" sz="1400" dirty="0" smtClean="0"/>
            </a:br>
            <a:r>
              <a:rPr lang="en-US" sz="1400" dirty="0" smtClean="0"/>
              <a:t>3.  There is a mistake involving the quotation marks in the highlighted sentence.  What is it?</a:t>
            </a:r>
            <a:endParaRPr lang="en-US" sz="1400" dirty="0"/>
          </a:p>
        </p:txBody>
      </p:sp>
      <p:sp>
        <p:nvSpPr>
          <p:cNvPr id="4" name="Text Placeholder 3"/>
          <p:cNvSpPr>
            <a:spLocks noGrp="1"/>
          </p:cNvSpPr>
          <p:nvPr>
            <p:ph type="body" sz="half" idx="2"/>
          </p:nvPr>
        </p:nvSpPr>
        <p:spPr>
          <a:xfrm>
            <a:off x="3000375" y="595745"/>
            <a:ext cx="5867400" cy="3780297"/>
          </a:xfrm>
          <a:ln w="28575">
            <a:solidFill>
              <a:schemeClr val="tx1"/>
            </a:solidFill>
          </a:ln>
        </p:spPr>
        <p:txBody>
          <a:bodyPr>
            <a:noAutofit/>
          </a:bodyPr>
          <a:lstStyle/>
          <a:p>
            <a:pPr algn="ctr"/>
            <a:r>
              <a:rPr lang="en-US" sz="1200" dirty="0" smtClean="0">
                <a:solidFill>
                  <a:srgbClr val="000000"/>
                </a:solidFill>
              </a:rPr>
              <a:t>“Disney’s Small World Ride Turns Fifty”</a:t>
            </a:r>
            <a:endParaRPr lang="en-US" sz="1200" dirty="0" smtClean="0"/>
          </a:p>
          <a:p>
            <a:r>
              <a:rPr lang="en-US" sz="1200" dirty="0" smtClean="0"/>
              <a:t> </a:t>
            </a:r>
            <a:r>
              <a:rPr lang="en-US" sz="1200" dirty="0">
                <a:solidFill>
                  <a:schemeClr val="tx1"/>
                </a:solidFill>
              </a:rPr>
              <a:t>1963, Alice Davis was working as a seamstress, stitching ladies underwear in the downtown Los Angeles garment district. One day she got a call: Walt Disney wanted to see her.</a:t>
            </a:r>
          </a:p>
          <a:p>
            <a:r>
              <a:rPr lang="en-US" sz="1200" dirty="0">
                <a:solidFill>
                  <a:schemeClr val="tx1"/>
                </a:solidFill>
              </a:rPr>
              <a:t>When she got to Disney’s office, the theme park pioneer told her he was planning a new ride for the 1964 New York World’s Fair</a:t>
            </a:r>
            <a:r>
              <a:rPr lang="en-US" sz="1200" dirty="0">
                <a:solidFill>
                  <a:schemeClr val="accent1"/>
                </a:solidFill>
              </a:rPr>
              <a:t>. He promised the ride would bring joy “to every child from 1 to </a:t>
            </a:r>
            <a:r>
              <a:rPr lang="en-US" sz="1200" dirty="0" smtClean="0">
                <a:solidFill>
                  <a:schemeClr val="accent1"/>
                </a:solidFill>
              </a:rPr>
              <a:t>100”.</a:t>
            </a:r>
            <a:endParaRPr lang="en-US" sz="1200" dirty="0">
              <a:solidFill>
                <a:schemeClr val="accent1"/>
              </a:solidFill>
            </a:endParaRPr>
          </a:p>
          <a:p>
            <a:r>
              <a:rPr lang="en-US" sz="1200" dirty="0">
                <a:solidFill>
                  <a:schemeClr val="tx1"/>
                </a:solidFill>
              </a:rPr>
              <a:t>Davis designed the costumes for the ride — It’s a Small World. Now, 50 years later, it’s one of Disneyland’s most popular attractions. Its boats have carried 290 million visitors, or about 111,000 a week for half a century.</a:t>
            </a:r>
          </a:p>
          <a:p>
            <a:r>
              <a:rPr lang="en-US" sz="1200" dirty="0">
                <a:solidFill>
                  <a:schemeClr val="tx1"/>
                </a:solidFill>
              </a:rPr>
              <a:t>Ride Small World and you’ll be taking a slow-moving and peaceful boat ride through </a:t>
            </a:r>
            <a:r>
              <a:rPr lang="en-US" sz="1200" dirty="0" smtClean="0">
                <a:solidFill>
                  <a:schemeClr val="tx1"/>
                </a:solidFill>
              </a:rPr>
              <a:t>the  “countries” </a:t>
            </a:r>
            <a:r>
              <a:rPr lang="en-US" sz="1200" dirty="0">
                <a:solidFill>
                  <a:schemeClr val="tx1"/>
                </a:solidFill>
              </a:rPr>
              <a:t>of the world. Each room features dolls in traditional garb dancing and singing the title song:</a:t>
            </a:r>
          </a:p>
          <a:p>
            <a:r>
              <a:rPr lang="en-US" sz="1200" dirty="0">
                <a:solidFill>
                  <a:schemeClr val="tx1"/>
                </a:solidFill>
              </a:rPr>
              <a:t>“It’s a world of laughter / A world of tears / It’s a world of hopes / And a world of fears / There’s so much that we share / That it’s time we’re aware / It’s a small world after all …”</a:t>
            </a:r>
          </a:p>
        </p:txBody>
      </p:sp>
      <p:sp>
        <p:nvSpPr>
          <p:cNvPr id="5" name="TextBox 4"/>
          <p:cNvSpPr txBox="1"/>
          <p:nvPr/>
        </p:nvSpPr>
        <p:spPr>
          <a:xfrm>
            <a:off x="1923728" y="66125"/>
            <a:ext cx="3322909" cy="369332"/>
          </a:xfrm>
          <a:prstGeom prst="rect">
            <a:avLst/>
          </a:prstGeom>
          <a:noFill/>
        </p:spPr>
        <p:txBody>
          <a:bodyPr wrap="square" rtlCol="0">
            <a:spAutoFit/>
          </a:bodyPr>
          <a:lstStyle/>
          <a:p>
            <a:r>
              <a:rPr lang="en-US" b="1" dirty="0" smtClean="0"/>
              <a:t>Warm-up # 3	10/1/14</a:t>
            </a:r>
            <a:endParaRPr lang="en-US" b="1" dirty="0"/>
          </a:p>
        </p:txBody>
      </p:sp>
      <p:pic>
        <p:nvPicPr>
          <p:cNvPr id="7" name="Picture 6"/>
          <p:cNvPicPr>
            <a:picLocks noChangeAspect="1"/>
          </p:cNvPicPr>
          <p:nvPr/>
        </p:nvPicPr>
        <p:blipFill>
          <a:blip r:embed="rId3"/>
          <a:stretch>
            <a:fillRect/>
          </a:stretch>
        </p:blipFill>
        <p:spPr>
          <a:xfrm>
            <a:off x="402348" y="5570645"/>
            <a:ext cx="2122895" cy="550023"/>
          </a:xfrm>
          <a:prstGeom prst="rect">
            <a:avLst/>
          </a:prstGeom>
          <a:ln w="28575" cmpd="sng">
            <a:solidFill>
              <a:schemeClr val="tx1"/>
            </a:solidFill>
          </a:ln>
        </p:spPr>
      </p:pic>
      <p:pic>
        <p:nvPicPr>
          <p:cNvPr id="8" name="Picture Placeholder 7"/>
          <p:cNvPicPr>
            <a:picLocks noGrp="1" noChangeAspect="1"/>
          </p:cNvPicPr>
          <p:nvPr>
            <p:ph type="pic" idx="1"/>
          </p:nvPr>
        </p:nvPicPr>
        <p:blipFill>
          <a:blip r:embed="rId4"/>
          <a:srcRect l="11857" r="11857"/>
          <a:stretch>
            <a:fillRect/>
          </a:stretch>
        </p:blipFill>
        <p:spPr>
          <a:xfrm>
            <a:off x="246802" y="917963"/>
            <a:ext cx="2582211" cy="4461831"/>
          </a:xfrm>
          <a:ln w="38100" cmpd="sng">
            <a:solidFill>
              <a:schemeClr val="tx1"/>
            </a:solidFill>
          </a:ln>
        </p:spPr>
      </p:pic>
    </p:spTree>
    <p:extLst>
      <p:ext uri="{BB962C8B-B14F-4D97-AF65-F5344CB8AC3E}">
        <p14:creationId xmlns:p14="http://schemas.microsoft.com/office/powerpoint/2010/main" val="10422359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5" y="913632"/>
            <a:ext cx="5867400" cy="2380974"/>
          </a:xfrm>
          <a:ln w="28575">
            <a:solidFill>
              <a:schemeClr val="tx1"/>
            </a:solidFill>
          </a:ln>
        </p:spPr>
        <p:txBody>
          <a:bodyPr/>
          <a:lstStyle/>
          <a:p>
            <a:r>
              <a:rPr lang="en-US" sz="2000" dirty="0" smtClean="0"/>
              <a:t>1.  What is the mistake on this magazine cover? </a:t>
            </a:r>
            <a:r>
              <a:rPr lang="en-US" sz="2000" dirty="0"/>
              <a:t/>
            </a:r>
            <a:br>
              <a:rPr lang="en-US" sz="2000" dirty="0"/>
            </a:br>
            <a:r>
              <a:rPr lang="en-US" sz="2000" dirty="0" smtClean="0"/>
              <a:t/>
            </a:r>
            <a:br>
              <a:rPr lang="en-US" sz="2000" dirty="0" smtClean="0"/>
            </a:br>
            <a:r>
              <a:rPr lang="en-US" sz="2000" dirty="0" smtClean="0"/>
              <a:t>2. How </a:t>
            </a:r>
            <a:r>
              <a:rPr lang="en-US" sz="2000" dirty="0"/>
              <a:t>does it affect the meaning of the </a:t>
            </a:r>
            <a:r>
              <a:rPr lang="en-US" sz="2000" dirty="0" smtClean="0"/>
              <a:t>sentence?</a:t>
            </a:r>
            <a:r>
              <a:rPr lang="en-US" sz="2000" dirty="0"/>
              <a:t/>
            </a:r>
            <a:br>
              <a:rPr lang="en-US" sz="2000" dirty="0"/>
            </a:br>
            <a:r>
              <a:rPr lang="en-US" sz="2000" dirty="0" smtClean="0"/>
              <a:t/>
            </a:r>
            <a:br>
              <a:rPr lang="en-US" sz="2000" dirty="0" smtClean="0"/>
            </a:br>
            <a:r>
              <a:rPr lang="en-US" sz="2000" dirty="0" smtClean="0"/>
              <a:t>3.  Rewrite it correctly.</a:t>
            </a:r>
            <a:endParaRPr lang="en-US" sz="2000" dirty="0"/>
          </a:p>
        </p:txBody>
      </p:sp>
      <p:sp>
        <p:nvSpPr>
          <p:cNvPr id="4" name="Text Placeholder 3"/>
          <p:cNvSpPr>
            <a:spLocks noGrp="1"/>
          </p:cNvSpPr>
          <p:nvPr>
            <p:ph type="body" sz="half" idx="2"/>
          </p:nvPr>
        </p:nvSpPr>
        <p:spPr>
          <a:xfrm>
            <a:off x="3000375" y="5180831"/>
            <a:ext cx="5867400" cy="977561"/>
          </a:xfrm>
          <a:ln w="28575">
            <a:solidFill>
              <a:schemeClr val="tx1"/>
            </a:solidFill>
          </a:ln>
        </p:spPr>
        <p:txBody>
          <a:bodyPr>
            <a:noAutofit/>
          </a:bodyPr>
          <a:lstStyle/>
          <a:p>
            <a:pPr algn="ctr"/>
            <a:endParaRPr lang="en-US" sz="1200" dirty="0">
              <a:solidFill>
                <a:schemeClr val="tx1"/>
              </a:solidFill>
            </a:endParaRPr>
          </a:p>
        </p:txBody>
      </p:sp>
      <p:pic>
        <p:nvPicPr>
          <p:cNvPr id="6" name="Picture Placeholder 5"/>
          <p:cNvPicPr>
            <a:picLocks noGrp="1" noChangeAspect="1"/>
          </p:cNvPicPr>
          <p:nvPr>
            <p:ph type="pic" idx="1"/>
          </p:nvPr>
        </p:nvPicPr>
        <p:blipFill rotWithShape="1">
          <a:blip r:embed="rId3"/>
          <a:srcRect l="64906" r="4126"/>
          <a:stretch/>
        </p:blipFill>
        <p:spPr>
          <a:xfrm>
            <a:off x="251468" y="913632"/>
            <a:ext cx="2426665" cy="4267200"/>
          </a:xfrm>
        </p:spPr>
      </p:pic>
      <p:sp>
        <p:nvSpPr>
          <p:cNvPr id="10" name="TextBox 9"/>
          <p:cNvSpPr txBox="1"/>
          <p:nvPr/>
        </p:nvSpPr>
        <p:spPr>
          <a:xfrm>
            <a:off x="3155922" y="5385979"/>
            <a:ext cx="5711853" cy="369332"/>
          </a:xfrm>
          <a:prstGeom prst="rect">
            <a:avLst/>
          </a:prstGeom>
          <a:noFill/>
        </p:spPr>
        <p:txBody>
          <a:bodyPr wrap="square" rtlCol="0">
            <a:spAutoFit/>
          </a:bodyPr>
          <a:lstStyle/>
          <a:p>
            <a:r>
              <a:rPr lang="en-US" b="1" dirty="0" smtClean="0"/>
              <a:t>Warm-up #4			10/20/14</a:t>
            </a:r>
            <a:endParaRPr lang="en-US" b="1" dirty="0"/>
          </a:p>
        </p:txBody>
      </p:sp>
      <p:pic>
        <p:nvPicPr>
          <p:cNvPr id="11" name="Picture Placeholder 11"/>
          <p:cNvPicPr>
            <a:picLocks noChangeAspect="1"/>
          </p:cNvPicPr>
          <p:nvPr/>
        </p:nvPicPr>
        <p:blipFill>
          <a:blip r:embed="rId4"/>
          <a:srcRect t="463" b="463"/>
          <a:stretch>
            <a:fillRect/>
          </a:stretch>
        </p:blipFill>
        <p:spPr>
          <a:xfrm>
            <a:off x="4979064" y="4688342"/>
            <a:ext cx="1659687" cy="984980"/>
          </a:xfrm>
          <a:prstGeom prst="rect">
            <a:avLst/>
          </a:prstGeom>
          <a:ln w="38100" cmpd="sng">
            <a:solidFill>
              <a:schemeClr val="tx1"/>
            </a:solidFill>
          </a:ln>
        </p:spPr>
      </p:pic>
    </p:spTree>
    <p:extLst>
      <p:ext uri="{BB962C8B-B14F-4D97-AF65-F5344CB8AC3E}">
        <p14:creationId xmlns:p14="http://schemas.microsoft.com/office/powerpoint/2010/main" val="26656244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5" y="913632"/>
            <a:ext cx="5867400" cy="2380974"/>
          </a:xfrm>
          <a:ln w="28575">
            <a:solidFill>
              <a:schemeClr val="tx1"/>
            </a:solidFill>
          </a:ln>
        </p:spPr>
        <p:txBody>
          <a:bodyPr/>
          <a:lstStyle/>
          <a:p>
            <a:r>
              <a:rPr lang="en-US" sz="2000" dirty="0" smtClean="0"/>
              <a:t>1.  What are the mistakes </a:t>
            </a:r>
            <a:r>
              <a:rPr lang="en-US" sz="2000" dirty="0"/>
              <a:t>i</a:t>
            </a:r>
            <a:r>
              <a:rPr lang="en-US" sz="2000" dirty="0" smtClean="0"/>
              <a:t>n these sentences? </a:t>
            </a:r>
            <a:r>
              <a:rPr lang="en-US" sz="2000" dirty="0"/>
              <a:t/>
            </a:r>
            <a:br>
              <a:rPr lang="en-US" sz="2000" dirty="0"/>
            </a:br>
            <a:r>
              <a:rPr lang="en-US" sz="2000" dirty="0" smtClean="0"/>
              <a:t/>
            </a:r>
            <a:br>
              <a:rPr lang="en-US" sz="2000" dirty="0" smtClean="0"/>
            </a:br>
            <a:r>
              <a:rPr lang="en-US" sz="2000" dirty="0" smtClean="0"/>
              <a:t>2. How do they </a:t>
            </a:r>
            <a:r>
              <a:rPr lang="en-US" sz="2000" dirty="0"/>
              <a:t>affect the meaning of </a:t>
            </a:r>
            <a:r>
              <a:rPr lang="en-US" sz="2000" dirty="0" smtClean="0"/>
              <a:t>each sentence?</a:t>
            </a:r>
            <a:r>
              <a:rPr lang="en-US" sz="2000" dirty="0"/>
              <a:t/>
            </a:r>
            <a:br>
              <a:rPr lang="en-US" sz="2000" dirty="0"/>
            </a:br>
            <a:r>
              <a:rPr lang="en-US" sz="2000" dirty="0" smtClean="0"/>
              <a:t/>
            </a:r>
            <a:br>
              <a:rPr lang="en-US" sz="2000" dirty="0" smtClean="0"/>
            </a:br>
            <a:r>
              <a:rPr lang="en-US" sz="2000" dirty="0" smtClean="0"/>
              <a:t>3.  Rewrite them correctly.</a:t>
            </a:r>
            <a:endParaRPr lang="en-US" sz="2000" dirty="0"/>
          </a:p>
        </p:txBody>
      </p:sp>
      <p:sp>
        <p:nvSpPr>
          <p:cNvPr id="4" name="Text Placeholder 3"/>
          <p:cNvSpPr>
            <a:spLocks noGrp="1"/>
          </p:cNvSpPr>
          <p:nvPr>
            <p:ph type="body" sz="half" idx="2"/>
          </p:nvPr>
        </p:nvSpPr>
        <p:spPr>
          <a:xfrm>
            <a:off x="3000375" y="5180831"/>
            <a:ext cx="5867400" cy="977561"/>
          </a:xfrm>
          <a:ln w="28575">
            <a:solidFill>
              <a:schemeClr val="tx1"/>
            </a:solidFill>
          </a:ln>
        </p:spPr>
        <p:txBody>
          <a:bodyPr>
            <a:noAutofit/>
          </a:bodyPr>
          <a:lstStyle/>
          <a:p>
            <a:pPr algn="ctr"/>
            <a:endParaRPr lang="en-US" sz="1200" dirty="0">
              <a:solidFill>
                <a:schemeClr val="tx1"/>
              </a:solidFill>
            </a:endParaRPr>
          </a:p>
        </p:txBody>
      </p:sp>
      <p:sp>
        <p:nvSpPr>
          <p:cNvPr id="10" name="TextBox 9"/>
          <p:cNvSpPr txBox="1"/>
          <p:nvPr/>
        </p:nvSpPr>
        <p:spPr>
          <a:xfrm>
            <a:off x="3155922" y="5385979"/>
            <a:ext cx="5711853" cy="369332"/>
          </a:xfrm>
          <a:prstGeom prst="rect">
            <a:avLst/>
          </a:prstGeom>
          <a:noFill/>
        </p:spPr>
        <p:txBody>
          <a:bodyPr wrap="square" rtlCol="0">
            <a:spAutoFit/>
          </a:bodyPr>
          <a:lstStyle/>
          <a:p>
            <a:r>
              <a:rPr lang="en-US" b="1" dirty="0" smtClean="0"/>
              <a:t>Warm-up #5			10/23/14</a:t>
            </a:r>
            <a:endParaRPr lang="en-US" b="1" dirty="0"/>
          </a:p>
        </p:txBody>
      </p:sp>
      <p:pic>
        <p:nvPicPr>
          <p:cNvPr id="11" name="Picture Placeholder 11"/>
          <p:cNvPicPr>
            <a:picLocks noChangeAspect="1"/>
          </p:cNvPicPr>
          <p:nvPr/>
        </p:nvPicPr>
        <p:blipFill>
          <a:blip r:embed="rId3"/>
          <a:srcRect t="463" b="463"/>
          <a:stretch>
            <a:fillRect/>
          </a:stretch>
        </p:blipFill>
        <p:spPr>
          <a:xfrm>
            <a:off x="4979064" y="4688342"/>
            <a:ext cx="1659687" cy="984980"/>
          </a:xfrm>
          <a:prstGeom prst="rect">
            <a:avLst/>
          </a:prstGeom>
          <a:ln w="38100" cmpd="sng">
            <a:solidFill>
              <a:schemeClr val="tx1"/>
            </a:solidFill>
          </a:ln>
        </p:spPr>
      </p:pic>
      <p:pic>
        <p:nvPicPr>
          <p:cNvPr id="5" name="Picture 4"/>
          <p:cNvPicPr>
            <a:picLocks noChangeAspect="1"/>
          </p:cNvPicPr>
          <p:nvPr/>
        </p:nvPicPr>
        <p:blipFill rotWithShape="1">
          <a:blip r:embed="rId4"/>
          <a:srcRect t="31689" b="55443"/>
          <a:stretch/>
        </p:blipFill>
        <p:spPr>
          <a:xfrm>
            <a:off x="239829" y="3935922"/>
            <a:ext cx="2538891" cy="752419"/>
          </a:xfrm>
          <a:prstGeom prst="rect">
            <a:avLst/>
          </a:prstGeom>
        </p:spPr>
      </p:pic>
      <p:pic>
        <p:nvPicPr>
          <p:cNvPr id="7" name="Picture 6"/>
          <p:cNvPicPr>
            <a:picLocks noChangeAspect="1"/>
          </p:cNvPicPr>
          <p:nvPr/>
        </p:nvPicPr>
        <p:blipFill rotWithShape="1">
          <a:blip r:embed="rId5"/>
          <a:srcRect b="32776"/>
          <a:stretch/>
        </p:blipFill>
        <p:spPr>
          <a:xfrm>
            <a:off x="239829" y="913632"/>
            <a:ext cx="2538891" cy="2028879"/>
          </a:xfrm>
          <a:prstGeom prst="rect">
            <a:avLst/>
          </a:prstGeom>
        </p:spPr>
      </p:pic>
    </p:spTree>
    <p:extLst>
      <p:ext uri="{BB962C8B-B14F-4D97-AF65-F5344CB8AC3E}">
        <p14:creationId xmlns:p14="http://schemas.microsoft.com/office/powerpoint/2010/main" val="29990712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5" y="649560"/>
            <a:ext cx="5867400" cy="3462410"/>
          </a:xfrm>
          <a:ln w="28575">
            <a:solidFill>
              <a:schemeClr val="tx1"/>
            </a:solidFill>
          </a:ln>
        </p:spPr>
        <p:txBody>
          <a:bodyPr/>
          <a:lstStyle/>
          <a:p>
            <a:r>
              <a:rPr lang="en-US" sz="1800" b="0" dirty="0">
                <a:solidFill>
                  <a:schemeClr val="accent1"/>
                </a:solidFill>
              </a:rPr>
              <a:t>All summer long, </a:t>
            </a:r>
            <a:r>
              <a:rPr lang="en-US" sz="1800" b="0" dirty="0"/>
              <a:t>they roamed through the woods and over the plains, playing games and having fun. None were happier than the three little pigs, and they easily made friends with everyone. </a:t>
            </a:r>
            <a:r>
              <a:rPr lang="en-US" sz="1800" b="0" dirty="0">
                <a:solidFill>
                  <a:srgbClr val="D16349"/>
                </a:solidFill>
              </a:rPr>
              <a:t>Wherever they went, </a:t>
            </a:r>
            <a:r>
              <a:rPr lang="en-US" sz="1800" b="0" dirty="0"/>
              <a:t>they were given a warm welcome, but as summer drew to a close, they realized that all drifting back to their usual jobs, and preparing for winter. Autumn came and it began to rain. The three little pigs started to feel they needed a real home.</a:t>
            </a:r>
            <a:r>
              <a:rPr lang="en-US" sz="1800" b="0" dirty="0">
                <a:solidFill>
                  <a:srgbClr val="D16349"/>
                </a:solidFill>
              </a:rPr>
              <a:t> Sadly, </a:t>
            </a:r>
            <a:r>
              <a:rPr lang="en-US" sz="1800" b="0" dirty="0"/>
              <a:t>they knew that the fun was over now and they must set to work like the others, or they'd be left in the cold and rain, with no roof over their heads.</a:t>
            </a:r>
            <a:br>
              <a:rPr lang="en-US" sz="1800" b="0" dirty="0"/>
            </a:br>
            <a:endParaRPr lang="en-US" sz="1800" b="0" dirty="0"/>
          </a:p>
        </p:txBody>
      </p:sp>
      <p:sp>
        <p:nvSpPr>
          <p:cNvPr id="10" name="TextBox 9"/>
          <p:cNvSpPr txBox="1"/>
          <p:nvPr/>
        </p:nvSpPr>
        <p:spPr>
          <a:xfrm>
            <a:off x="1911156" y="66824"/>
            <a:ext cx="5711853" cy="369332"/>
          </a:xfrm>
          <a:prstGeom prst="rect">
            <a:avLst/>
          </a:prstGeom>
          <a:noFill/>
        </p:spPr>
        <p:txBody>
          <a:bodyPr wrap="square" rtlCol="0">
            <a:spAutoFit/>
          </a:bodyPr>
          <a:lstStyle/>
          <a:p>
            <a:r>
              <a:rPr lang="en-US" b="1" dirty="0" smtClean="0"/>
              <a:t>Warm-up </a:t>
            </a:r>
            <a:r>
              <a:rPr lang="en-US" b="1" dirty="0" smtClean="0"/>
              <a:t>#6</a:t>
            </a:r>
            <a:r>
              <a:rPr lang="en-US" b="1" dirty="0" smtClean="0"/>
              <a:t>		</a:t>
            </a:r>
            <a:r>
              <a:rPr lang="en-US" b="1" dirty="0" smtClean="0"/>
              <a:t>		11/5/</a:t>
            </a:r>
            <a:r>
              <a:rPr lang="en-US" b="1" dirty="0" smtClean="0"/>
              <a:t>14</a:t>
            </a:r>
            <a:endParaRPr lang="en-US" b="1" dirty="0"/>
          </a:p>
        </p:txBody>
      </p:sp>
      <p:pic>
        <p:nvPicPr>
          <p:cNvPr id="11" name="Picture Placeholder 11"/>
          <p:cNvPicPr>
            <a:picLocks noChangeAspect="1"/>
          </p:cNvPicPr>
          <p:nvPr/>
        </p:nvPicPr>
        <p:blipFill>
          <a:blip r:embed="rId3"/>
          <a:srcRect t="463" b="463"/>
          <a:stretch>
            <a:fillRect/>
          </a:stretch>
        </p:blipFill>
        <p:spPr>
          <a:xfrm>
            <a:off x="540656" y="5180832"/>
            <a:ext cx="1659687" cy="984980"/>
          </a:xfrm>
          <a:prstGeom prst="rect">
            <a:avLst/>
          </a:prstGeom>
          <a:ln w="38100" cmpd="sng">
            <a:solidFill>
              <a:schemeClr val="tx1"/>
            </a:solidFill>
          </a:ln>
        </p:spPr>
      </p:pic>
      <p:sp>
        <p:nvSpPr>
          <p:cNvPr id="3" name="TextBox 2"/>
          <p:cNvSpPr txBox="1"/>
          <p:nvPr/>
        </p:nvSpPr>
        <p:spPr>
          <a:xfrm>
            <a:off x="3168494" y="4404620"/>
            <a:ext cx="5456853" cy="1477328"/>
          </a:xfrm>
          <a:prstGeom prst="rect">
            <a:avLst/>
          </a:prstGeom>
          <a:noFill/>
        </p:spPr>
        <p:txBody>
          <a:bodyPr wrap="square" rtlCol="0">
            <a:spAutoFit/>
          </a:bodyPr>
          <a:lstStyle/>
          <a:p>
            <a:pPr marL="342900" indent="-342900">
              <a:buAutoNum type="arabicPeriod"/>
            </a:pPr>
            <a:r>
              <a:rPr lang="en-US" dirty="0" smtClean="0"/>
              <a:t>Look at the highlighted parts of the text.  Why does the writer use a comma after these phrases?</a:t>
            </a:r>
          </a:p>
          <a:p>
            <a:pPr marL="342900" indent="-342900">
              <a:buAutoNum type="arabicPeriod"/>
            </a:pPr>
            <a:endParaRPr lang="en-US" dirty="0"/>
          </a:p>
          <a:p>
            <a:pPr marL="342900" indent="-342900">
              <a:buAutoNum type="arabicPeriod"/>
            </a:pPr>
            <a:r>
              <a:rPr lang="en-US" dirty="0" smtClean="0"/>
              <a:t>How would the writing be different without the phrases?  Why are they important?</a:t>
            </a:r>
            <a:endParaRPr lang="en-US" dirty="0"/>
          </a:p>
        </p:txBody>
      </p:sp>
      <p:pic>
        <p:nvPicPr>
          <p:cNvPr id="6" name="Picture 5"/>
          <p:cNvPicPr>
            <a:picLocks noChangeAspect="1"/>
          </p:cNvPicPr>
          <p:nvPr/>
        </p:nvPicPr>
        <p:blipFill>
          <a:blip r:embed="rId4"/>
          <a:stretch>
            <a:fillRect/>
          </a:stretch>
        </p:blipFill>
        <p:spPr>
          <a:xfrm>
            <a:off x="176028" y="1142999"/>
            <a:ext cx="2665559" cy="3157593"/>
          </a:xfrm>
          <a:prstGeom prst="rect">
            <a:avLst/>
          </a:prstGeom>
        </p:spPr>
      </p:pic>
    </p:spTree>
    <p:extLst>
      <p:ext uri="{BB962C8B-B14F-4D97-AF65-F5344CB8AC3E}">
        <p14:creationId xmlns:p14="http://schemas.microsoft.com/office/powerpoint/2010/main" val="1189254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00375" y="4464067"/>
            <a:ext cx="5867400" cy="1848500"/>
          </a:xfrm>
          <a:ln w="28575">
            <a:solidFill>
              <a:schemeClr val="tx1"/>
            </a:solidFill>
          </a:ln>
        </p:spPr>
        <p:txBody>
          <a:bodyPr>
            <a:noAutofit/>
          </a:bodyPr>
          <a:lstStyle/>
          <a:p>
            <a:pPr marL="457200" indent="-457200">
              <a:buAutoNum type="arabicPeriod"/>
            </a:pPr>
            <a:r>
              <a:rPr lang="en-US" sz="2000" dirty="0" smtClean="0">
                <a:solidFill>
                  <a:schemeClr val="tx1"/>
                </a:solidFill>
              </a:rPr>
              <a:t>What do you notice about the punctuation in these three versions of a quote from </a:t>
            </a:r>
            <a:r>
              <a:rPr lang="en-US" sz="2000" u="sng" dirty="0" smtClean="0">
                <a:solidFill>
                  <a:schemeClr val="tx1"/>
                </a:solidFill>
              </a:rPr>
              <a:t>To Kill a Mockingbird</a:t>
            </a:r>
            <a:r>
              <a:rPr lang="en-US" sz="2000" dirty="0" smtClean="0">
                <a:solidFill>
                  <a:schemeClr val="tx1"/>
                </a:solidFill>
              </a:rPr>
              <a:t>?</a:t>
            </a:r>
          </a:p>
          <a:p>
            <a:pPr marL="457200" indent="-457200">
              <a:buAutoNum type="arabicPeriod"/>
            </a:pPr>
            <a:r>
              <a:rPr lang="en-US" sz="2000" dirty="0" smtClean="0">
                <a:solidFill>
                  <a:schemeClr val="tx1"/>
                </a:solidFill>
              </a:rPr>
              <a:t>Which version do you think is the strongest writing?  Explain.</a:t>
            </a:r>
            <a:endParaRPr lang="en-US" sz="2000" dirty="0">
              <a:solidFill>
                <a:schemeClr val="tx1"/>
              </a:solidFill>
            </a:endParaRPr>
          </a:p>
        </p:txBody>
      </p:sp>
      <p:sp>
        <p:nvSpPr>
          <p:cNvPr id="10" name="TextBox 9"/>
          <p:cNvSpPr txBox="1"/>
          <p:nvPr/>
        </p:nvSpPr>
        <p:spPr>
          <a:xfrm>
            <a:off x="2112330" y="121075"/>
            <a:ext cx="5711853" cy="369332"/>
          </a:xfrm>
          <a:prstGeom prst="rect">
            <a:avLst/>
          </a:prstGeom>
          <a:noFill/>
        </p:spPr>
        <p:txBody>
          <a:bodyPr wrap="square" rtlCol="0">
            <a:spAutoFit/>
          </a:bodyPr>
          <a:lstStyle/>
          <a:p>
            <a:r>
              <a:rPr lang="en-US" b="1" dirty="0" smtClean="0"/>
              <a:t>Warm-up </a:t>
            </a:r>
            <a:r>
              <a:rPr lang="en-US" b="1" dirty="0" smtClean="0"/>
              <a:t>#7</a:t>
            </a:r>
            <a:r>
              <a:rPr lang="en-US" b="1" dirty="0" smtClean="0"/>
              <a:t>			</a:t>
            </a:r>
            <a:r>
              <a:rPr lang="en-US" b="1" dirty="0" smtClean="0"/>
              <a:t>	11/6/</a:t>
            </a:r>
            <a:r>
              <a:rPr lang="en-US" b="1" dirty="0" smtClean="0"/>
              <a:t>14</a:t>
            </a:r>
            <a:endParaRPr lang="en-US" b="1" dirty="0"/>
          </a:p>
        </p:txBody>
      </p:sp>
      <p:pic>
        <p:nvPicPr>
          <p:cNvPr id="3" name="Picture 2"/>
          <p:cNvPicPr>
            <a:picLocks noChangeAspect="1"/>
          </p:cNvPicPr>
          <p:nvPr/>
        </p:nvPicPr>
        <p:blipFill rotWithShape="1">
          <a:blip r:embed="rId3"/>
          <a:srcRect t="16017" b="18854"/>
          <a:stretch/>
        </p:blipFill>
        <p:spPr>
          <a:xfrm>
            <a:off x="4255289" y="2473392"/>
            <a:ext cx="2857500" cy="1861076"/>
          </a:xfrm>
          <a:prstGeom prst="rect">
            <a:avLst/>
          </a:prstGeom>
          <a:ln w="28575" cmpd="sng">
            <a:solidFill>
              <a:schemeClr val="tx1"/>
            </a:solidFill>
          </a:ln>
        </p:spPr>
      </p:pic>
      <p:pic>
        <p:nvPicPr>
          <p:cNvPr id="8" name="Picture 7"/>
          <p:cNvPicPr>
            <a:picLocks noChangeAspect="1"/>
          </p:cNvPicPr>
          <p:nvPr/>
        </p:nvPicPr>
        <p:blipFill>
          <a:blip r:embed="rId4"/>
          <a:stretch>
            <a:fillRect/>
          </a:stretch>
        </p:blipFill>
        <p:spPr>
          <a:xfrm>
            <a:off x="284542" y="941257"/>
            <a:ext cx="3454400" cy="2349500"/>
          </a:xfrm>
          <a:prstGeom prst="rect">
            <a:avLst/>
          </a:prstGeom>
          <a:ln w="28575" cmpd="sng">
            <a:solidFill>
              <a:schemeClr val="tx1"/>
            </a:solidFill>
          </a:ln>
        </p:spPr>
      </p:pic>
      <p:pic>
        <p:nvPicPr>
          <p:cNvPr id="9" name="Picture 8"/>
          <p:cNvPicPr>
            <a:picLocks noChangeAspect="1"/>
          </p:cNvPicPr>
          <p:nvPr/>
        </p:nvPicPr>
        <p:blipFill>
          <a:blip r:embed="rId5"/>
          <a:stretch>
            <a:fillRect/>
          </a:stretch>
        </p:blipFill>
        <p:spPr>
          <a:xfrm>
            <a:off x="5918989" y="652036"/>
            <a:ext cx="2387600" cy="1625600"/>
          </a:xfrm>
          <a:prstGeom prst="rect">
            <a:avLst/>
          </a:prstGeom>
          <a:ln w="28575" cmpd="sng">
            <a:solidFill>
              <a:schemeClr val="tx1"/>
            </a:solidFill>
          </a:ln>
        </p:spPr>
      </p:pic>
      <p:pic>
        <p:nvPicPr>
          <p:cNvPr id="14" name="Picture Placeholder 9"/>
          <p:cNvPicPr>
            <a:picLocks noGrp="1" noChangeAspect="1"/>
          </p:cNvPicPr>
          <p:nvPr>
            <p:ph type="pic" sz="quarter" idx="4294967295"/>
          </p:nvPr>
        </p:nvPicPr>
        <p:blipFill rotWithShape="1">
          <a:blip r:embed="rId6"/>
          <a:srcRect l="-14723" t="2655" r="17234" b="2655"/>
          <a:stretch/>
        </p:blipFill>
        <p:spPr>
          <a:xfrm>
            <a:off x="0" y="3519322"/>
            <a:ext cx="1684933" cy="1630292"/>
          </a:xfrm>
          <a:prstGeom prst="rect">
            <a:avLst/>
          </a:prstGeom>
        </p:spPr>
      </p:pic>
      <p:pic>
        <p:nvPicPr>
          <p:cNvPr id="15" name="Picture Placeholder 11"/>
          <p:cNvPicPr>
            <a:picLocks noGrp="1" noChangeAspect="1"/>
          </p:cNvPicPr>
          <p:nvPr>
            <p:ph type="pic" sz="quarter" idx="4294967295"/>
          </p:nvPr>
        </p:nvPicPr>
        <p:blipFill>
          <a:blip r:embed="rId7"/>
          <a:srcRect t="463" b="463"/>
          <a:stretch>
            <a:fillRect/>
          </a:stretch>
        </p:blipFill>
        <p:spPr>
          <a:xfrm>
            <a:off x="284542" y="5327587"/>
            <a:ext cx="993814" cy="984980"/>
          </a:xfrm>
          <a:prstGeom prst="rect">
            <a:avLst/>
          </a:prstGeom>
        </p:spPr>
      </p:pic>
      <p:sp>
        <p:nvSpPr>
          <p:cNvPr id="16" name="TextBox 15"/>
          <p:cNvSpPr txBox="1"/>
          <p:nvPr/>
        </p:nvSpPr>
        <p:spPr>
          <a:xfrm>
            <a:off x="1877755" y="4334468"/>
            <a:ext cx="838098" cy="1015663"/>
          </a:xfrm>
          <a:prstGeom prst="rect">
            <a:avLst/>
          </a:prstGeom>
          <a:noFill/>
          <a:ln w="38100" cmpd="sng">
            <a:solidFill>
              <a:schemeClr val="bg1"/>
            </a:solidFill>
          </a:ln>
        </p:spPr>
        <p:txBody>
          <a:bodyPr wrap="square" rtlCol="0">
            <a:spAutoFit/>
          </a:bodyPr>
          <a:lstStyle/>
          <a:p>
            <a:pPr algn="ctr"/>
            <a:r>
              <a:rPr lang="en-US" sz="6000" b="1" dirty="0"/>
              <a:t>-</a:t>
            </a:r>
          </a:p>
        </p:txBody>
      </p:sp>
    </p:spTree>
    <p:extLst>
      <p:ext uri="{BB962C8B-B14F-4D97-AF65-F5344CB8AC3E}">
        <p14:creationId xmlns:p14="http://schemas.microsoft.com/office/powerpoint/2010/main" val="265715346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679</TotalTime>
  <Words>1109</Words>
  <Application>Microsoft Macintosh PowerPoint</Application>
  <PresentationFormat>On-screen Show (4:3)</PresentationFormat>
  <Paragraphs>58</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Civic</vt:lpstr>
      <vt:lpstr>Comprehension &amp; Communication Skills Unit</vt:lpstr>
      <vt:lpstr>1.  How many times do you see quotation marks being used?  2.  For what different purposes are they being used?    3.  Read the orange text carefully, why does one sentence use quotation marks and one does not?</vt:lpstr>
      <vt:lpstr>1.  What new use of quotation marks do you notice?  2.  Write down an example of a direct quote and an indirect quote.  What is the difference between the two?  </vt:lpstr>
      <vt:lpstr>1.  What are the uses for quotation marks we have learned about so far?  2. What two new uses of quotation marks do you notice?   Why are they  being used?  3.  There is a mistake involving the quotation marks in the highlighted sentence.  What is it?</vt:lpstr>
      <vt:lpstr>1.  What is the mistake on this magazine cover?   2. How does it affect the meaning of the sentence?  3.  Rewrite it correctly.</vt:lpstr>
      <vt:lpstr>1.  What are the mistakes in these sentences?   2. How do they affect the meaning of each sentence?  3.  Rewrite them correctly.</vt:lpstr>
      <vt:lpstr>All summer long, they roamed through the woods and over the plains, playing games and having fun. None were happier than the three little pigs, and they easily made friends with everyone. Wherever they went, they were given a warm welcome, but as summer drew to a close, they realized that all drifting back to their usual jobs, and preparing for winter. Autumn came and it began to rain. The three little pigs started to feel they needed a real home. Sadly, they knew that the fun was over now and they must set to work like the others, or they'd be left in the cold and rain, with no roof over their heads. </vt:lpstr>
      <vt:lpstr>PowerPoint Presentation</vt:lpstr>
    </vt:vector>
  </TitlesOfParts>
  <Company>Henry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Clark</dc:creator>
  <cp:lastModifiedBy>Jill Clark</cp:lastModifiedBy>
  <cp:revision>39</cp:revision>
  <cp:lastPrinted>2014-10-01T17:54:47Z</cp:lastPrinted>
  <dcterms:created xsi:type="dcterms:W3CDTF">2014-09-29T00:14:58Z</dcterms:created>
  <dcterms:modified xsi:type="dcterms:W3CDTF">2014-10-09T23:20:06Z</dcterms:modified>
</cp:coreProperties>
</file>