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1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4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5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0397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5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6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1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0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28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4CBEAF9-9E58-4CC8-A6FF-6DD8A58DEEA4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4/12/2016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7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Mississippi Trial, 1955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Analogies &amp; Allusions Warm-ups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5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Warm-up</a:t>
            </a:r>
            <a:r>
              <a:rPr lang="en-US" dirty="0" smtClean="0"/>
              <a:t> 			Week of April 11</a:t>
            </a:r>
            <a:r>
              <a:rPr lang="en-US" baseline="30000" dirty="0" smtClean="0"/>
              <a:t>th</a:t>
            </a:r>
            <a:r>
              <a:rPr lang="en-US" dirty="0" smtClean="0"/>
              <a:t>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3782"/>
            <a:ext cx="8458200" cy="1198418"/>
          </a:xfrm>
          <a:ln w="38100"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Get a set of Unit Pages from your table and put them in the middle of your folder.</a:t>
            </a:r>
          </a:p>
          <a:p>
            <a:r>
              <a:rPr lang="en-US" dirty="0" smtClean="0"/>
              <a:t>Under Warm-Up for this week, write the </a:t>
            </a:r>
            <a:r>
              <a:rPr lang="en-US" dirty="0" smtClean="0"/>
              <a:t>definitions, examples and explanations </a:t>
            </a:r>
            <a:r>
              <a:rPr lang="en-US" dirty="0" smtClean="0"/>
              <a:t>for allusion and analogy.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514600"/>
            <a:ext cx="8458200" cy="4191000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0A22E"/>
              </a:buClr>
            </a:pPr>
            <a:r>
              <a:rPr lang="en-US" sz="2800" dirty="0" smtClean="0">
                <a:solidFill>
                  <a:srgbClr val="4E3B30"/>
                </a:solidFill>
              </a:rPr>
              <a:t>Allusion: A statement that refers to something without mentioning it directly. </a:t>
            </a:r>
            <a:endParaRPr lang="en-US" sz="2800" dirty="0" smtClean="0">
              <a:solidFill>
                <a:srgbClr val="4E3B30"/>
              </a:solidFill>
            </a:endParaRPr>
          </a:p>
          <a:p>
            <a:pPr marL="0" indent="0">
              <a:buClr>
                <a:srgbClr val="F0A22E"/>
              </a:buClr>
              <a:buNone/>
            </a:pPr>
            <a:r>
              <a:rPr lang="en-US" sz="2400" i="1" dirty="0" smtClean="0">
                <a:solidFill>
                  <a:srgbClr val="4E3B30"/>
                </a:solidFill>
              </a:rPr>
              <a:t>“She </a:t>
            </a:r>
            <a:r>
              <a:rPr lang="en-US" sz="2400" i="1" dirty="0" smtClean="0">
                <a:solidFill>
                  <a:srgbClr val="4E3B30"/>
                </a:solidFill>
              </a:rPr>
              <a:t>turned the other cheek when </a:t>
            </a:r>
            <a:r>
              <a:rPr lang="en-US" sz="2400" i="1" dirty="0" smtClean="0">
                <a:solidFill>
                  <a:srgbClr val="4E3B30"/>
                </a:solidFill>
              </a:rPr>
              <a:t>her classmate insulted her.”</a:t>
            </a:r>
            <a:r>
              <a:rPr lang="en-US" sz="2400" dirty="0" smtClean="0">
                <a:solidFill>
                  <a:srgbClr val="4E3B30"/>
                </a:solidFill>
              </a:rPr>
              <a:t>  </a:t>
            </a:r>
          </a:p>
          <a:p>
            <a:pPr marL="0" indent="0" algn="ctr">
              <a:buClr>
                <a:srgbClr val="F0A22E"/>
              </a:buClr>
              <a:buNone/>
            </a:pPr>
            <a:r>
              <a:rPr lang="en-US" sz="2400" dirty="0" smtClean="0">
                <a:solidFill>
                  <a:srgbClr val="4E3B30"/>
                </a:solidFill>
              </a:rPr>
              <a:t>This allusion is from the Bible and it means to not get revenge.</a:t>
            </a:r>
            <a:endParaRPr lang="en-US" sz="2800" dirty="0" smtClean="0">
              <a:solidFill>
                <a:srgbClr val="4E3B30"/>
              </a:solidFill>
            </a:endParaRPr>
          </a:p>
          <a:p>
            <a:pPr>
              <a:buClr>
                <a:srgbClr val="F0A22E"/>
              </a:buClr>
            </a:pPr>
            <a:r>
              <a:rPr lang="en-US" sz="2800" dirty="0" smtClean="0">
                <a:solidFill>
                  <a:srgbClr val="4E3B30"/>
                </a:solidFill>
              </a:rPr>
              <a:t>Analogy</a:t>
            </a:r>
            <a:r>
              <a:rPr lang="en-US" sz="2800" dirty="0" smtClean="0">
                <a:solidFill>
                  <a:srgbClr val="4E3B30"/>
                </a:solidFill>
              </a:rPr>
              <a:t>: A comparison between two </a:t>
            </a:r>
            <a:r>
              <a:rPr lang="en-US" sz="2800" dirty="0" smtClean="0">
                <a:solidFill>
                  <a:srgbClr val="4E3B30"/>
                </a:solidFill>
              </a:rPr>
              <a:t>things based on various characteristics.  </a:t>
            </a:r>
            <a:endParaRPr lang="en-US" sz="2800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sz="2400" i="1" dirty="0" smtClean="0">
                <a:solidFill>
                  <a:srgbClr val="4E3B30"/>
                </a:solidFill>
              </a:rPr>
              <a:t>Aluminum : Metal as Haiku : Poetry</a:t>
            </a: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sz="2400" dirty="0" smtClean="0">
                <a:solidFill>
                  <a:srgbClr val="4E3B30"/>
                </a:solidFill>
              </a:rPr>
              <a:t>Aluminum is a type of metal and Haiku is a type of poetry.  The colon between the words stands for “is to.”</a:t>
            </a:r>
            <a:endParaRPr lang="en-US" sz="2400" i="1" dirty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Warm-up</a:t>
            </a:r>
            <a:r>
              <a:rPr lang="en-US" dirty="0" smtClean="0"/>
              <a:t> 			Week of April 18</a:t>
            </a:r>
            <a:r>
              <a:rPr lang="en-US" baseline="30000" dirty="0" smtClean="0"/>
              <a:t>th</a:t>
            </a:r>
            <a:r>
              <a:rPr lang="en-US" dirty="0" smtClean="0"/>
              <a:t>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3782"/>
            <a:ext cx="8610600" cy="1350818"/>
          </a:xfrm>
          <a:ln w="38100">
            <a:solidFill>
              <a:schemeClr val="tx2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Interpret (where does it come from) and explain (what does it mean) the following allusion</a:t>
            </a:r>
            <a:r>
              <a:rPr lang="en-US" dirty="0" smtClean="0"/>
              <a:t>: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It </a:t>
            </a:r>
            <a:r>
              <a:rPr lang="en-US" i="1" dirty="0" smtClean="0"/>
              <a:t>was such an obvious lie, I’m surprised his nose didn’t start growing.</a:t>
            </a:r>
            <a:endParaRPr 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667000"/>
            <a:ext cx="8458200" cy="4038600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0A22E"/>
              </a:buClr>
            </a:pPr>
            <a:r>
              <a:rPr lang="en-US" sz="2400" dirty="0" smtClean="0">
                <a:solidFill>
                  <a:srgbClr val="4E3B30"/>
                </a:solidFill>
              </a:rPr>
              <a:t>Choose the set of words that best express a relationship similar to that of the original </a:t>
            </a:r>
            <a:r>
              <a:rPr lang="en-US" sz="2400" dirty="0" smtClean="0">
                <a:solidFill>
                  <a:srgbClr val="4E3B30"/>
                </a:solidFill>
              </a:rPr>
              <a:t>pair and explain the relationship.</a:t>
            </a:r>
            <a:endParaRPr lang="en-US" sz="2400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i="1" dirty="0" smtClean="0">
                <a:solidFill>
                  <a:srgbClr val="4E3B30"/>
                </a:solidFill>
              </a:rPr>
              <a:t>Locker : Storage as </a:t>
            </a:r>
            <a:r>
              <a:rPr lang="en-US" i="1" dirty="0" smtClean="0">
                <a:solidFill>
                  <a:srgbClr val="4E3B30"/>
                </a:solidFill>
              </a:rPr>
              <a:t>…</a:t>
            </a: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Telephone : Communication</a:t>
            </a:r>
            <a:endParaRPr lang="en-US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Wallet : Cash</a:t>
            </a:r>
            <a:endParaRPr lang="en-US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Pencil : Paper</a:t>
            </a:r>
            <a:endParaRPr lang="en-US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Lake : Water</a:t>
            </a:r>
            <a:endParaRPr lang="en-US" dirty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Warm-up</a:t>
            </a:r>
            <a:r>
              <a:rPr lang="en-US" dirty="0" smtClean="0"/>
              <a:t> 			Week of April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3782"/>
            <a:ext cx="8610600" cy="1350818"/>
          </a:xfrm>
          <a:ln w="38100">
            <a:solidFill>
              <a:schemeClr val="tx2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Interpret (where does it come from) and explain (what does it mean) the following allusion</a:t>
            </a:r>
            <a:r>
              <a:rPr lang="en-US" dirty="0" smtClean="0"/>
              <a:t>: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On his first trip to Hawaii he was so amazed by its beauty he thought it must be the Garden of Eden.</a:t>
            </a:r>
            <a:endParaRPr 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819400"/>
            <a:ext cx="8458200" cy="3886200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0A22E"/>
              </a:buClr>
            </a:pPr>
            <a:r>
              <a:rPr lang="en-US" sz="2400" dirty="0" smtClean="0">
                <a:solidFill>
                  <a:srgbClr val="4E3B30"/>
                </a:solidFill>
              </a:rPr>
              <a:t>Choose the set of words that best express a relationship similar to that of the original </a:t>
            </a:r>
            <a:r>
              <a:rPr lang="en-US" sz="2400" dirty="0" smtClean="0">
                <a:solidFill>
                  <a:srgbClr val="4E3B30"/>
                </a:solidFill>
              </a:rPr>
              <a:t>pair and explain the relationship.</a:t>
            </a:r>
            <a:endParaRPr lang="en-US" sz="2400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i="1" dirty="0" smtClean="0">
                <a:solidFill>
                  <a:srgbClr val="4E3B30"/>
                </a:solidFill>
              </a:rPr>
              <a:t>Sunscreen : Sunburn as </a:t>
            </a:r>
            <a:r>
              <a:rPr lang="en-US" i="1" dirty="0" smtClean="0">
                <a:solidFill>
                  <a:srgbClr val="4E3B30"/>
                </a:solidFill>
              </a:rPr>
              <a:t>…</a:t>
            </a: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Vaccination : Disease</a:t>
            </a:r>
            <a:endParaRPr lang="en-US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Carelessness : Accident</a:t>
            </a:r>
            <a:endParaRPr lang="en-US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Dream : Sleep</a:t>
            </a:r>
            <a:endParaRPr lang="en-US" dirty="0" smtClean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Warm-up</a:t>
            </a:r>
            <a:r>
              <a:rPr lang="en-US" dirty="0" smtClean="0"/>
              <a:t> 			Week of </a:t>
            </a:r>
            <a:r>
              <a:rPr lang="en-US" dirty="0" smtClean="0"/>
              <a:t>May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63782"/>
            <a:ext cx="8610600" cy="1350818"/>
          </a:xfrm>
          <a:ln w="38100">
            <a:solidFill>
              <a:schemeClr val="tx2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Interpret (where does it come from) and explain (what does it mean) the following allusion</a:t>
            </a:r>
            <a:r>
              <a:rPr lang="en-US" dirty="0" smtClean="0"/>
              <a:t>: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I’m just a regular guy.  I am not faster than a speeding bullet and I can’t leap tall buildings in a </a:t>
            </a:r>
            <a:r>
              <a:rPr lang="en-US" i="1" smtClean="0"/>
              <a:t>single bound.</a:t>
            </a:r>
            <a:endParaRPr 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819400"/>
            <a:ext cx="8458200" cy="3886200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0A22E"/>
              </a:buClr>
            </a:pPr>
            <a:r>
              <a:rPr lang="en-US" sz="2400" dirty="0" smtClean="0">
                <a:solidFill>
                  <a:srgbClr val="4E3B30"/>
                </a:solidFill>
              </a:rPr>
              <a:t>Choose the set of words that best express a relationship similar to that of the original </a:t>
            </a:r>
            <a:r>
              <a:rPr lang="en-US" sz="2400" dirty="0" smtClean="0">
                <a:solidFill>
                  <a:srgbClr val="4E3B30"/>
                </a:solidFill>
              </a:rPr>
              <a:t>pair and explain the relationship.</a:t>
            </a:r>
            <a:endParaRPr lang="en-US" sz="2400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i="1" dirty="0" smtClean="0">
                <a:solidFill>
                  <a:srgbClr val="4E3B30"/>
                </a:solidFill>
              </a:rPr>
              <a:t>Active : Idle as </a:t>
            </a:r>
            <a:r>
              <a:rPr lang="en-US" i="1" dirty="0" smtClean="0">
                <a:solidFill>
                  <a:srgbClr val="4E3B30"/>
                </a:solidFill>
              </a:rPr>
              <a:t>…</a:t>
            </a: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Dramatic : Tragic</a:t>
            </a:r>
            <a:endParaRPr lang="en-US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Brief : Lengthy</a:t>
            </a:r>
            <a:endParaRPr lang="en-US" dirty="0" smtClean="0">
              <a:solidFill>
                <a:srgbClr val="4E3B30"/>
              </a:solidFill>
            </a:endParaRPr>
          </a:p>
          <a:p>
            <a:pPr marL="0" indent="0" algn="ctr">
              <a:buClr>
                <a:srgbClr val="F0A22E"/>
              </a:buClr>
              <a:buFont typeface="Wingdings 2"/>
              <a:buNone/>
            </a:pPr>
            <a:r>
              <a:rPr lang="en-US" dirty="0" smtClean="0">
                <a:solidFill>
                  <a:srgbClr val="4E3B30"/>
                </a:solidFill>
              </a:rPr>
              <a:t>Scholarly : Studious</a:t>
            </a:r>
            <a:endParaRPr lang="en-US" dirty="0" smtClean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366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Analogies &amp; Allusions Warm-ups</vt:lpstr>
      <vt:lpstr>Warm-up    Week of April 11th   </vt:lpstr>
      <vt:lpstr>Warm-up    Week of April 18th   </vt:lpstr>
      <vt:lpstr>Warm-up    Week of April 25th   </vt:lpstr>
      <vt:lpstr>Warm-up    Week of May 2nd    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Analogies &amp; Allusions Warm-ups</dc:title>
  <dc:creator>Moore, Jill</dc:creator>
  <cp:lastModifiedBy>Moore, Jill</cp:lastModifiedBy>
  <cp:revision>17</cp:revision>
  <dcterms:created xsi:type="dcterms:W3CDTF">2016-04-12T11:32:45Z</dcterms:created>
  <dcterms:modified xsi:type="dcterms:W3CDTF">2016-04-12T12:08:00Z</dcterms:modified>
</cp:coreProperties>
</file>